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325" r:id="rId4"/>
    <p:sldId id="330" r:id="rId5"/>
    <p:sldId id="286" r:id="rId6"/>
    <p:sldId id="326" r:id="rId7"/>
    <p:sldId id="306" r:id="rId8"/>
    <p:sldId id="264" r:id="rId9"/>
    <p:sldId id="323" r:id="rId10"/>
    <p:sldId id="324" r:id="rId11"/>
    <p:sldId id="332" r:id="rId12"/>
    <p:sldId id="329" r:id="rId13"/>
    <p:sldId id="331" r:id="rId14"/>
    <p:sldId id="292" r:id="rId15"/>
    <p:sldId id="271" r:id="rId16"/>
    <p:sldId id="307" r:id="rId17"/>
    <p:sldId id="278" r:id="rId18"/>
    <p:sldId id="291" r:id="rId19"/>
    <p:sldId id="313" r:id="rId20"/>
    <p:sldId id="274" r:id="rId21"/>
    <p:sldId id="294" r:id="rId22"/>
    <p:sldId id="319" r:id="rId23"/>
    <p:sldId id="320" r:id="rId24"/>
    <p:sldId id="321" r:id="rId25"/>
    <p:sldId id="328" r:id="rId26"/>
    <p:sldId id="303" r:id="rId27"/>
    <p:sldId id="30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ak kumar" initials="dk" lastIdx="1" clrIdx="0">
    <p:extLst>
      <p:ext uri="{19B8F6BF-5375-455C-9EA6-DF929625EA0E}">
        <p15:presenceInfo xmlns:p15="http://schemas.microsoft.com/office/powerpoint/2012/main" userId="05a317ed8a5b365c" providerId="Windows Live"/>
      </p:ext>
    </p:extLst>
  </p:cmAuthor>
  <p:cmAuthor id="2" name="Ming Shao" initials="MS" lastIdx="4" clrIdx="1">
    <p:extLst>
      <p:ext uri="{19B8F6BF-5375-455C-9EA6-DF929625EA0E}">
        <p15:presenceInfo xmlns:p15="http://schemas.microsoft.com/office/powerpoint/2012/main" userId="Ming S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AD4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84489" autoAdjust="0"/>
  </p:normalViewPr>
  <p:slideViewPr>
    <p:cSldViewPr snapToGrid="0">
      <p:cViewPr varScale="1">
        <p:scale>
          <a:sx n="82" d="100"/>
          <a:sy n="82" d="100"/>
        </p:scale>
        <p:origin x="62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9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F820CA-6746-4588-B941-ABFFEE27FB1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55A6039-0ABA-450B-A9E8-9A2528BB3166}">
      <dgm:prSet phldrT="[Text]" custT="1"/>
      <dgm:spPr/>
      <dgm:t>
        <a:bodyPr/>
        <a:lstStyle/>
        <a:p>
          <a:r>
            <a:rPr lang="en-US" sz="1400" b="1" dirty="0"/>
            <a:t>Camera motion</a:t>
          </a:r>
        </a:p>
      </dgm:t>
    </dgm:pt>
    <dgm:pt modelId="{F4C01DAA-D630-4716-9D96-11BFFF33F5AB}" type="parTrans" cxnId="{C1AF73D8-37FD-4DD0-8527-584CFF0D1AC9}">
      <dgm:prSet/>
      <dgm:spPr/>
      <dgm:t>
        <a:bodyPr/>
        <a:lstStyle/>
        <a:p>
          <a:endParaRPr lang="en-US" sz="2000"/>
        </a:p>
      </dgm:t>
    </dgm:pt>
    <dgm:pt modelId="{4970C944-7788-4497-A0D0-2346596786CD}" type="sibTrans" cxnId="{C1AF73D8-37FD-4DD0-8527-584CFF0D1AC9}">
      <dgm:prSet custT="1"/>
      <dgm:spPr/>
      <dgm:t>
        <a:bodyPr/>
        <a:lstStyle/>
        <a:p>
          <a:endParaRPr lang="en-US" sz="1000"/>
        </a:p>
      </dgm:t>
    </dgm:pt>
    <dgm:pt modelId="{E93D416D-1C0C-4A8D-BC18-FB6009E41C58}">
      <dgm:prSet phldrT="[Text]" custT="1"/>
      <dgm:spPr/>
      <dgm:t>
        <a:bodyPr/>
        <a:lstStyle/>
        <a:p>
          <a:r>
            <a:rPr lang="en-US" sz="1400" b="1" dirty="0"/>
            <a:t>Cluttered background and occlusion</a:t>
          </a:r>
        </a:p>
      </dgm:t>
    </dgm:pt>
    <dgm:pt modelId="{62B5F6EA-0636-4C49-B8C2-EA3E65B52CBD}" type="parTrans" cxnId="{08E0135E-61C0-4C63-93CA-7D9ED562E6EB}">
      <dgm:prSet/>
      <dgm:spPr/>
      <dgm:t>
        <a:bodyPr/>
        <a:lstStyle/>
        <a:p>
          <a:endParaRPr lang="en-US" sz="2000"/>
        </a:p>
      </dgm:t>
    </dgm:pt>
    <dgm:pt modelId="{0EEFE0F2-9FA7-4D93-B2E8-1B063E722EF6}" type="sibTrans" cxnId="{08E0135E-61C0-4C63-93CA-7D9ED562E6EB}">
      <dgm:prSet custT="1"/>
      <dgm:spPr/>
      <dgm:t>
        <a:bodyPr/>
        <a:lstStyle/>
        <a:p>
          <a:endParaRPr lang="en-US" sz="1000"/>
        </a:p>
      </dgm:t>
    </dgm:pt>
    <dgm:pt modelId="{ACA0C7D8-0E6D-4E22-9043-2208B0519517}">
      <dgm:prSet phldrT="[Text]" custT="1"/>
      <dgm:spPr/>
      <dgm:t>
        <a:bodyPr/>
        <a:lstStyle/>
        <a:p>
          <a:r>
            <a:rPr lang="en-US" sz="1400" b="1" dirty="0"/>
            <a:t>Viewpoint and illumination changes</a:t>
          </a:r>
        </a:p>
      </dgm:t>
    </dgm:pt>
    <dgm:pt modelId="{72A99981-D491-40C9-9FC7-C028278E3E0E}" type="parTrans" cxnId="{A0B892CB-75DC-45E9-8A6D-18BB19FD36AA}">
      <dgm:prSet/>
      <dgm:spPr/>
      <dgm:t>
        <a:bodyPr/>
        <a:lstStyle/>
        <a:p>
          <a:endParaRPr lang="en-US" sz="2000"/>
        </a:p>
      </dgm:t>
    </dgm:pt>
    <dgm:pt modelId="{0714F966-D9AA-4748-8859-89434EFEBE71}" type="sibTrans" cxnId="{A0B892CB-75DC-45E9-8A6D-18BB19FD36AA}">
      <dgm:prSet/>
      <dgm:spPr/>
      <dgm:t>
        <a:bodyPr/>
        <a:lstStyle/>
        <a:p>
          <a:endParaRPr lang="en-US" sz="2000"/>
        </a:p>
      </dgm:t>
    </dgm:pt>
    <dgm:pt modelId="{DAE32B08-B6F3-4560-84DC-22E12B56E023}" type="pres">
      <dgm:prSet presAssocID="{21F820CA-6746-4588-B941-ABFFEE27FB11}" presName="linearFlow" presStyleCnt="0">
        <dgm:presLayoutVars>
          <dgm:resizeHandles val="exact"/>
        </dgm:presLayoutVars>
      </dgm:prSet>
      <dgm:spPr/>
    </dgm:pt>
    <dgm:pt modelId="{7887120C-D6CD-4EBB-9A3C-160E4A9A8CA0}" type="pres">
      <dgm:prSet presAssocID="{055A6039-0ABA-450B-A9E8-9A2528BB3166}" presName="node" presStyleLbl="node1" presStyleIdx="0" presStyleCnt="3" custScaleX="1935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3BAE9-DB1A-490A-B358-5C35803968C0}" type="pres">
      <dgm:prSet presAssocID="{4970C944-7788-4497-A0D0-2346596786CD}" presName="sibTrans" presStyleLbl="sibTrans2D1" presStyleIdx="0" presStyleCnt="2"/>
      <dgm:spPr/>
      <dgm:t>
        <a:bodyPr/>
        <a:lstStyle/>
        <a:p>
          <a:endParaRPr lang="en-US"/>
        </a:p>
      </dgm:t>
    </dgm:pt>
    <dgm:pt modelId="{389A829F-6BC0-431F-B34F-B0B0E86F96EE}" type="pres">
      <dgm:prSet presAssocID="{4970C944-7788-4497-A0D0-2346596786CD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58DDEC04-863D-4047-9D6E-700F8A76E214}" type="pres">
      <dgm:prSet presAssocID="{E93D416D-1C0C-4A8D-BC18-FB6009E41C58}" presName="node" presStyleLbl="node1" presStyleIdx="1" presStyleCnt="3" custScaleX="1935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22DFA-875C-4926-A9F5-1D84CF645F4B}" type="pres">
      <dgm:prSet presAssocID="{0EEFE0F2-9FA7-4D93-B2E8-1B063E722EF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EA3F7C00-B21F-4983-BC6E-F59C2F9136C2}" type="pres">
      <dgm:prSet presAssocID="{0EEFE0F2-9FA7-4D93-B2E8-1B063E722EF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B8E1B28-9532-491E-9CB9-4983791F62FE}" type="pres">
      <dgm:prSet presAssocID="{ACA0C7D8-0E6D-4E22-9043-2208B0519517}" presName="node" presStyleLbl="node1" presStyleIdx="2" presStyleCnt="3" custScaleX="1935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91E0A1-3DA8-4590-9938-7C3BC237A1FA}" type="presOf" srcId="{4970C944-7788-4497-A0D0-2346596786CD}" destId="{389A829F-6BC0-431F-B34F-B0B0E86F96EE}" srcOrd="1" destOrd="0" presId="urn:microsoft.com/office/officeart/2005/8/layout/process2"/>
    <dgm:cxn modelId="{157A2FB5-E79C-4F16-ADA5-9E39EDA3CD54}" type="presOf" srcId="{ACA0C7D8-0E6D-4E22-9043-2208B0519517}" destId="{CB8E1B28-9532-491E-9CB9-4983791F62FE}" srcOrd="0" destOrd="0" presId="urn:microsoft.com/office/officeart/2005/8/layout/process2"/>
    <dgm:cxn modelId="{38B73661-E45E-493E-9A39-79DF492B18E9}" type="presOf" srcId="{E93D416D-1C0C-4A8D-BC18-FB6009E41C58}" destId="{58DDEC04-863D-4047-9D6E-700F8A76E214}" srcOrd="0" destOrd="0" presId="urn:microsoft.com/office/officeart/2005/8/layout/process2"/>
    <dgm:cxn modelId="{B2090B26-DBE6-41CB-B63B-99C7B418F6AC}" type="presOf" srcId="{21F820CA-6746-4588-B941-ABFFEE27FB11}" destId="{DAE32B08-B6F3-4560-84DC-22E12B56E023}" srcOrd="0" destOrd="0" presId="urn:microsoft.com/office/officeart/2005/8/layout/process2"/>
    <dgm:cxn modelId="{C1AF73D8-37FD-4DD0-8527-584CFF0D1AC9}" srcId="{21F820CA-6746-4588-B941-ABFFEE27FB11}" destId="{055A6039-0ABA-450B-A9E8-9A2528BB3166}" srcOrd="0" destOrd="0" parTransId="{F4C01DAA-D630-4716-9D96-11BFFF33F5AB}" sibTransId="{4970C944-7788-4497-A0D0-2346596786CD}"/>
    <dgm:cxn modelId="{8CD3846B-0C1F-44B0-9C90-AB4C299FF251}" type="presOf" srcId="{055A6039-0ABA-450B-A9E8-9A2528BB3166}" destId="{7887120C-D6CD-4EBB-9A3C-160E4A9A8CA0}" srcOrd="0" destOrd="0" presId="urn:microsoft.com/office/officeart/2005/8/layout/process2"/>
    <dgm:cxn modelId="{A0B892CB-75DC-45E9-8A6D-18BB19FD36AA}" srcId="{21F820CA-6746-4588-B941-ABFFEE27FB11}" destId="{ACA0C7D8-0E6D-4E22-9043-2208B0519517}" srcOrd="2" destOrd="0" parTransId="{72A99981-D491-40C9-9FC7-C028278E3E0E}" sibTransId="{0714F966-D9AA-4748-8859-89434EFEBE71}"/>
    <dgm:cxn modelId="{552B4B5C-8DCB-493B-B726-B876E97B5074}" type="presOf" srcId="{0EEFE0F2-9FA7-4D93-B2E8-1B063E722EF6}" destId="{EA3F7C00-B21F-4983-BC6E-F59C2F9136C2}" srcOrd="1" destOrd="0" presId="urn:microsoft.com/office/officeart/2005/8/layout/process2"/>
    <dgm:cxn modelId="{12B4218E-0C8C-416F-B0E7-AF6EDE376667}" type="presOf" srcId="{4970C944-7788-4497-A0D0-2346596786CD}" destId="{BF13BAE9-DB1A-490A-B358-5C35803968C0}" srcOrd="0" destOrd="0" presId="urn:microsoft.com/office/officeart/2005/8/layout/process2"/>
    <dgm:cxn modelId="{08E0135E-61C0-4C63-93CA-7D9ED562E6EB}" srcId="{21F820CA-6746-4588-B941-ABFFEE27FB11}" destId="{E93D416D-1C0C-4A8D-BC18-FB6009E41C58}" srcOrd="1" destOrd="0" parTransId="{62B5F6EA-0636-4C49-B8C2-EA3E65B52CBD}" sibTransId="{0EEFE0F2-9FA7-4D93-B2E8-1B063E722EF6}"/>
    <dgm:cxn modelId="{990E8EA1-5036-4579-903C-000E3D53AE19}" type="presOf" srcId="{0EEFE0F2-9FA7-4D93-B2E8-1B063E722EF6}" destId="{BAF22DFA-875C-4926-A9F5-1D84CF645F4B}" srcOrd="0" destOrd="0" presId="urn:microsoft.com/office/officeart/2005/8/layout/process2"/>
    <dgm:cxn modelId="{FE6D95EC-148B-4EBE-BBD1-B07DB961EBC6}" type="presParOf" srcId="{DAE32B08-B6F3-4560-84DC-22E12B56E023}" destId="{7887120C-D6CD-4EBB-9A3C-160E4A9A8CA0}" srcOrd="0" destOrd="0" presId="urn:microsoft.com/office/officeart/2005/8/layout/process2"/>
    <dgm:cxn modelId="{2469DC64-F45C-4A82-8E5B-52CE1999A29C}" type="presParOf" srcId="{DAE32B08-B6F3-4560-84DC-22E12B56E023}" destId="{BF13BAE9-DB1A-490A-B358-5C35803968C0}" srcOrd="1" destOrd="0" presId="urn:microsoft.com/office/officeart/2005/8/layout/process2"/>
    <dgm:cxn modelId="{8669CFD0-D252-45F9-8148-CDD0DCB9B252}" type="presParOf" srcId="{BF13BAE9-DB1A-490A-B358-5C35803968C0}" destId="{389A829F-6BC0-431F-B34F-B0B0E86F96EE}" srcOrd="0" destOrd="0" presId="urn:microsoft.com/office/officeart/2005/8/layout/process2"/>
    <dgm:cxn modelId="{0C7E39AC-B60E-41DE-B489-9D83FD4EB1C5}" type="presParOf" srcId="{DAE32B08-B6F3-4560-84DC-22E12B56E023}" destId="{58DDEC04-863D-4047-9D6E-700F8A76E214}" srcOrd="2" destOrd="0" presId="urn:microsoft.com/office/officeart/2005/8/layout/process2"/>
    <dgm:cxn modelId="{E2E61AD1-BCE7-42DE-8CE6-B6BCF4D8494A}" type="presParOf" srcId="{DAE32B08-B6F3-4560-84DC-22E12B56E023}" destId="{BAF22DFA-875C-4926-A9F5-1D84CF645F4B}" srcOrd="3" destOrd="0" presId="urn:microsoft.com/office/officeart/2005/8/layout/process2"/>
    <dgm:cxn modelId="{F587C0CF-9B01-4F79-9042-8167D9A268B8}" type="presParOf" srcId="{BAF22DFA-875C-4926-A9F5-1D84CF645F4B}" destId="{EA3F7C00-B21F-4983-BC6E-F59C2F9136C2}" srcOrd="0" destOrd="0" presId="urn:microsoft.com/office/officeart/2005/8/layout/process2"/>
    <dgm:cxn modelId="{549D6534-26BA-4F6F-BD03-99FFD027B10D}" type="presParOf" srcId="{DAE32B08-B6F3-4560-84DC-22E12B56E023}" destId="{CB8E1B28-9532-491E-9CB9-4983791F62F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7120C-D6CD-4EBB-9A3C-160E4A9A8CA0}">
      <dsp:nvSpPr>
        <dsp:cNvPr id="0" name=""/>
        <dsp:cNvSpPr/>
      </dsp:nvSpPr>
      <dsp:spPr>
        <a:xfrm>
          <a:off x="0" y="980"/>
          <a:ext cx="3085459" cy="50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Camera motion</a:t>
          </a:r>
        </a:p>
      </dsp:txBody>
      <dsp:txXfrm>
        <a:off x="14695" y="15675"/>
        <a:ext cx="3056069" cy="472318"/>
      </dsp:txXfrm>
    </dsp:sp>
    <dsp:sp modelId="{BF13BAE9-DB1A-490A-B358-5C35803968C0}">
      <dsp:nvSpPr>
        <dsp:cNvPr id="0" name=""/>
        <dsp:cNvSpPr/>
      </dsp:nvSpPr>
      <dsp:spPr>
        <a:xfrm rot="5400000">
          <a:off x="1448659" y="515232"/>
          <a:ext cx="188140" cy="225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474999" y="534046"/>
        <a:ext cx="135460" cy="131698"/>
      </dsp:txXfrm>
    </dsp:sp>
    <dsp:sp modelId="{58DDEC04-863D-4047-9D6E-700F8A76E214}">
      <dsp:nvSpPr>
        <dsp:cNvPr id="0" name=""/>
        <dsp:cNvSpPr/>
      </dsp:nvSpPr>
      <dsp:spPr>
        <a:xfrm>
          <a:off x="0" y="753543"/>
          <a:ext cx="3085459" cy="50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Cluttered background and occlusion</a:t>
          </a:r>
        </a:p>
      </dsp:txBody>
      <dsp:txXfrm>
        <a:off x="14695" y="768238"/>
        <a:ext cx="3056069" cy="472318"/>
      </dsp:txXfrm>
    </dsp:sp>
    <dsp:sp modelId="{BAF22DFA-875C-4926-A9F5-1D84CF645F4B}">
      <dsp:nvSpPr>
        <dsp:cNvPr id="0" name=""/>
        <dsp:cNvSpPr/>
      </dsp:nvSpPr>
      <dsp:spPr>
        <a:xfrm rot="5400000">
          <a:off x="1448659" y="1267794"/>
          <a:ext cx="188140" cy="225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474999" y="1286608"/>
        <a:ext cx="135460" cy="131698"/>
      </dsp:txXfrm>
    </dsp:sp>
    <dsp:sp modelId="{CB8E1B28-9532-491E-9CB9-4983791F62FE}">
      <dsp:nvSpPr>
        <dsp:cNvPr id="0" name=""/>
        <dsp:cNvSpPr/>
      </dsp:nvSpPr>
      <dsp:spPr>
        <a:xfrm>
          <a:off x="0" y="1506106"/>
          <a:ext cx="3085459" cy="5017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Viewpoint and illumination changes</a:t>
          </a:r>
        </a:p>
      </dsp:txBody>
      <dsp:txXfrm>
        <a:off x="14695" y="1520801"/>
        <a:ext cx="3056069" cy="472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879A7-A119-4AEE-81BC-4FBB5A41319B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195E1-9616-44AF-B9B3-E52265BAA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96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4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30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0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7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7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1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3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 =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5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195E1-9616-44AF-B9B3-E52265BAA4E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8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4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9336907" cy="913343"/>
          </a:xfrm>
        </p:spPr>
        <p:txBody>
          <a:bodyPr/>
          <a:lstStyle>
            <a:lvl1pPr>
              <a:defRPr b="1">
                <a:solidFill>
                  <a:srgbClr val="0000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7733"/>
            <a:ext cx="10515600" cy="483923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4" descr="Image result for umass dartmouth logo">
            <a:extLst>
              <a:ext uri="{FF2B5EF4-FFF2-40B4-BE49-F238E27FC236}">
                <a16:creationId xmlns:a16="http://schemas.microsoft.com/office/drawing/2014/main" xmlns="" id="{8D3D49CC-BBD0-4B5F-B79F-5F1B187F7D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/>
          <a:stretch/>
        </p:blipFill>
        <p:spPr bwMode="auto">
          <a:xfrm>
            <a:off x="10175107" y="-3238"/>
            <a:ext cx="2016894" cy="5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12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9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0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3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1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7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0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476FA-2765-43A8-8F7B-422550410074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798C9-BC07-4173-89AF-4CD8DFE29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1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microsoft.com/office/2007/relationships/media" Target="../media/media5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hetan-kumar.com/" TargetMode="External"/><Relationship Id="rId2" Type="http://schemas.openxmlformats.org/officeDocument/2006/relationships/hyperlink" Target="http://deepak-rathi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diagramColors" Target="../diagrams/colors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7.png"/><Relationship Id="rId10" Type="http://schemas.openxmlformats.org/officeDocument/2006/relationships/diagramLayout" Target="../diagrams/layout1.xml"/><Relationship Id="rId4" Type="http://schemas.openxmlformats.org/officeDocument/2006/relationships/notesSlide" Target="../notesSlides/notesSlide5.xml"/><Relationship Id="rId9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kern="0" dirty="0"/>
              <a:t>Cross-View Action Recognition via Joint Dictionary and Transfer Learning</a:t>
            </a:r>
            <a:br>
              <a:rPr lang="en-US" sz="4400" kern="0" dirty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51450"/>
            <a:ext cx="9144000" cy="565013"/>
          </a:xfrm>
        </p:spPr>
        <p:txBody>
          <a:bodyPr anchor="ctr"/>
          <a:lstStyle/>
          <a:p>
            <a:r>
              <a:rPr lang="en-US" b="1" dirty="0"/>
              <a:t>Deepak Kumar, </a:t>
            </a:r>
            <a:r>
              <a:rPr lang="en-US" dirty="0"/>
              <a:t>Chetan Kumar, Ming Shao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F6496DE0-E35B-472D-842C-477CDF5FB6BB}"/>
              </a:ext>
            </a:extLst>
          </p:cNvPr>
          <p:cNvSpPr txBox="1">
            <a:spLocks/>
          </p:cNvSpPr>
          <p:nvPr/>
        </p:nvSpPr>
        <p:spPr>
          <a:xfrm>
            <a:off x="1124468" y="4364495"/>
            <a:ext cx="9951308" cy="47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Department of Computer and Information Sciences, University of Massachusetts, Dartmouth</a:t>
            </a:r>
          </a:p>
        </p:txBody>
      </p:sp>
      <p:pic>
        <p:nvPicPr>
          <p:cNvPr id="1028" name="Picture 4" descr="Image result for umass dartmouth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/>
          <a:stretch/>
        </p:blipFill>
        <p:spPr bwMode="auto">
          <a:xfrm>
            <a:off x="0" y="-17022"/>
            <a:ext cx="3398109" cy="90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986397CF-6CE1-4C6E-8FFA-11A47097D75D}"/>
              </a:ext>
            </a:extLst>
          </p:cNvPr>
          <p:cNvSpPr txBox="1">
            <a:spLocks/>
          </p:cNvSpPr>
          <p:nvPr/>
        </p:nvSpPr>
        <p:spPr>
          <a:xfrm>
            <a:off x="1524000" y="3864777"/>
            <a:ext cx="9144000" cy="56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{dkumar2, </a:t>
            </a:r>
            <a:r>
              <a:rPr lang="en-US" dirty="0" err="1"/>
              <a:t>ckumar</a:t>
            </a:r>
            <a:r>
              <a:rPr lang="en-US" dirty="0"/>
              <a:t>, </a:t>
            </a:r>
            <a:r>
              <a:rPr lang="en-US" dirty="0" err="1"/>
              <a:t>mshao</a:t>
            </a:r>
            <a:r>
              <a:rPr lang="en-US" dirty="0"/>
              <a:t>}@umassd.edu</a:t>
            </a:r>
          </a:p>
        </p:txBody>
      </p:sp>
    </p:spTree>
    <p:extLst>
      <p:ext uri="{BB962C8B-B14F-4D97-AF65-F5344CB8AC3E}">
        <p14:creationId xmlns:p14="http://schemas.microsoft.com/office/powerpoint/2010/main" val="3864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C82B445E-FE22-4109-97B6-4DE0A0053400}"/>
              </a:ext>
            </a:extLst>
          </p:cNvPr>
          <p:cNvSpPr txBox="1"/>
          <p:nvPr/>
        </p:nvSpPr>
        <p:spPr>
          <a:xfrm>
            <a:off x="460209" y="5642680"/>
            <a:ext cx="101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View1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289" y="2598618"/>
            <a:ext cx="1975307" cy="1897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8283" y="1670021"/>
            <a:ext cx="620888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Dictionary Learning using Transfer Learning Projection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3897" y="1694659"/>
            <a:ext cx="267453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Generic Transfer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4408" y="3209156"/>
            <a:ext cx="448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22222"/>
                </a:solidFill>
                <a:latin typeface="Roboto"/>
              </a:rPr>
              <a:t>+</a:t>
            </a:r>
            <a:endParaRPr lang="en-US" sz="4400" dirty="0"/>
          </a:p>
        </p:txBody>
      </p:sp>
      <p:grpSp>
        <p:nvGrpSpPr>
          <p:cNvPr id="9" name="Group 8"/>
          <p:cNvGrpSpPr/>
          <p:nvPr/>
        </p:nvGrpSpPr>
        <p:grpSpPr>
          <a:xfrm>
            <a:off x="952020" y="2783284"/>
            <a:ext cx="1366575" cy="1519017"/>
            <a:chOff x="5146941" y="2722362"/>
            <a:chExt cx="1942304" cy="844221"/>
          </a:xfrm>
        </p:grpSpPr>
        <p:sp>
          <p:nvSpPr>
            <p:cNvPr id="10" name="Rectangle 9"/>
            <p:cNvSpPr/>
            <p:nvPr/>
          </p:nvSpPr>
          <p:spPr>
            <a:xfrm>
              <a:off x="6598974" y="2789766"/>
              <a:ext cx="262467" cy="270934"/>
            </a:xfrm>
            <a:prstGeom prst="rect">
              <a:avLst/>
            </a:prstGeom>
            <a:solidFill>
              <a:srgbClr val="0000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146941" y="2722362"/>
              <a:ext cx="1942304" cy="844221"/>
              <a:chOff x="5146941" y="2722362"/>
              <a:chExt cx="1942304" cy="8442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278967" y="2734733"/>
                <a:ext cx="207434" cy="2204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863167" y="3295649"/>
                <a:ext cx="262467" cy="27093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146941" y="3314699"/>
                <a:ext cx="263260" cy="2497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836973" y="2722362"/>
                <a:ext cx="245533" cy="330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407682" y="3234266"/>
                <a:ext cx="245533" cy="330200"/>
              </a:xfrm>
              <a:prstGeom prst="ellipse">
                <a:avLst/>
              </a:prstGeom>
              <a:solidFill>
                <a:srgbClr val="0000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49107" y="3090333"/>
                <a:ext cx="245533" cy="330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826779" y="3198282"/>
                <a:ext cx="262467" cy="270934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125634" y="2925233"/>
                <a:ext cx="245533" cy="330200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Rounded Rectangle 25"/>
          <p:cNvSpPr/>
          <p:nvPr/>
        </p:nvSpPr>
        <p:spPr>
          <a:xfrm>
            <a:off x="876078" y="2162259"/>
            <a:ext cx="3758084" cy="2605426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D241383-03E0-42CC-8070-F99AEF820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70" y="2162259"/>
            <a:ext cx="6327312" cy="2516278"/>
          </a:xfrm>
          <a:prstGeom prst="rect">
            <a:avLst/>
          </a:prstGeom>
        </p:spPr>
      </p:pic>
      <p:sp>
        <p:nvSpPr>
          <p:cNvPr id="46" name="Right Brace 45">
            <a:extLst>
              <a:ext uri="{FF2B5EF4-FFF2-40B4-BE49-F238E27FC236}">
                <a16:creationId xmlns:a16="http://schemas.microsoft.com/office/drawing/2014/main" xmlns="" id="{CF0C496D-E8D0-43C8-9E8B-BFA597665B4A}"/>
              </a:ext>
            </a:extLst>
          </p:cNvPr>
          <p:cNvSpPr/>
          <p:nvPr/>
        </p:nvSpPr>
        <p:spPr>
          <a:xfrm rot="16200000">
            <a:off x="8832601" y="1970390"/>
            <a:ext cx="230869" cy="1256453"/>
          </a:xfrm>
          <a:prstGeom prst="rightBrace">
            <a:avLst>
              <a:gd name="adj1" fmla="val 8333"/>
              <a:gd name="adj2" fmla="val 5113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56C6803-DAA8-4A31-9E7A-2FCBE425AFD8}"/>
              </a:ext>
            </a:extLst>
          </p:cNvPr>
          <p:cNvSpPr txBox="1"/>
          <p:nvPr/>
        </p:nvSpPr>
        <p:spPr>
          <a:xfrm>
            <a:off x="7669771" y="2100532"/>
            <a:ext cx="247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Dictionaries {D</a:t>
            </a:r>
            <a:r>
              <a:rPr lang="en-US" sz="1200" b="1" baseline="-25000" dirty="0"/>
              <a:t>1</a:t>
            </a:r>
            <a:r>
              <a:rPr lang="en-US" sz="1200" b="1" dirty="0"/>
              <a:t>,…,D</a:t>
            </a:r>
            <a:r>
              <a:rPr lang="en-US" sz="1200" b="1" baseline="-25000" dirty="0"/>
              <a:t>M</a:t>
            </a:r>
            <a:r>
              <a:rPr lang="en-US" sz="1200" b="1" dirty="0"/>
              <a:t>}  corresponding to different views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786567B-EB17-4F59-8280-D8CF9A042516}"/>
              </a:ext>
            </a:extLst>
          </p:cNvPr>
          <p:cNvSpPr txBox="1"/>
          <p:nvPr/>
        </p:nvSpPr>
        <p:spPr>
          <a:xfrm>
            <a:off x="10146642" y="2171209"/>
            <a:ext cx="148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/>
            </a:lvl1pPr>
          </a:lstStyle>
          <a:p>
            <a:r>
              <a:rPr lang="en-US" dirty="0"/>
              <a:t>Coefficients with each view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xmlns="" id="{EBCDFAF2-C287-4E40-9A75-7707C664D903}"/>
              </a:ext>
            </a:extLst>
          </p:cNvPr>
          <p:cNvSpPr/>
          <p:nvPr/>
        </p:nvSpPr>
        <p:spPr>
          <a:xfrm rot="16200000">
            <a:off x="10782877" y="2158827"/>
            <a:ext cx="174353" cy="10720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E92B6291-2F3D-4CB3-979D-695570E81F76}"/>
              </a:ext>
            </a:extLst>
          </p:cNvPr>
          <p:cNvSpPr/>
          <p:nvPr/>
        </p:nvSpPr>
        <p:spPr>
          <a:xfrm>
            <a:off x="320190" y="5668415"/>
            <a:ext cx="18288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4F7370FA-C317-4410-9D5C-D1496E9A08C3}"/>
              </a:ext>
            </a:extLst>
          </p:cNvPr>
          <p:cNvSpPr/>
          <p:nvPr/>
        </p:nvSpPr>
        <p:spPr>
          <a:xfrm>
            <a:off x="320190" y="6006636"/>
            <a:ext cx="1828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3008C5BA-EB3B-45B5-897D-DF43F9485078}"/>
              </a:ext>
            </a:extLst>
          </p:cNvPr>
          <p:cNvSpPr/>
          <p:nvPr/>
        </p:nvSpPr>
        <p:spPr>
          <a:xfrm>
            <a:off x="1233043" y="5660843"/>
            <a:ext cx="182880" cy="18288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657747BD-0123-4BB6-8CD8-98CA0B4825A4}"/>
              </a:ext>
            </a:extLst>
          </p:cNvPr>
          <p:cNvSpPr/>
          <p:nvPr/>
        </p:nvSpPr>
        <p:spPr>
          <a:xfrm>
            <a:off x="1233043" y="5859762"/>
            <a:ext cx="182880" cy="18288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210B86C7-F45D-45A2-BEF7-9D2BDCD7847A}"/>
              </a:ext>
            </a:extLst>
          </p:cNvPr>
          <p:cNvSpPr txBox="1"/>
          <p:nvPr/>
        </p:nvSpPr>
        <p:spPr>
          <a:xfrm>
            <a:off x="248027" y="5361431"/>
            <a:ext cx="101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Views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06784AA7-33C9-4E8D-B127-2E2999899F48}"/>
              </a:ext>
            </a:extLst>
          </p:cNvPr>
          <p:cNvSpPr txBox="1"/>
          <p:nvPr/>
        </p:nvSpPr>
        <p:spPr>
          <a:xfrm>
            <a:off x="436694" y="5938031"/>
            <a:ext cx="101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View2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4F745F49-84BC-41A3-B480-31A9BEDC2889}"/>
              </a:ext>
            </a:extLst>
          </p:cNvPr>
          <p:cNvSpPr/>
          <p:nvPr/>
        </p:nvSpPr>
        <p:spPr>
          <a:xfrm>
            <a:off x="1233160" y="6269806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A1D0B0A5-2B6E-4B6B-AACC-6F9157CA139C}"/>
              </a:ext>
            </a:extLst>
          </p:cNvPr>
          <p:cNvSpPr txBox="1"/>
          <p:nvPr/>
        </p:nvSpPr>
        <p:spPr>
          <a:xfrm>
            <a:off x="1357423" y="5610918"/>
            <a:ext cx="101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Class1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81929860-CE11-4BB0-A540-B5D809952C85}"/>
              </a:ext>
            </a:extLst>
          </p:cNvPr>
          <p:cNvSpPr txBox="1"/>
          <p:nvPr/>
        </p:nvSpPr>
        <p:spPr>
          <a:xfrm>
            <a:off x="1380938" y="5825178"/>
            <a:ext cx="101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Class2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40FA0D78-BDC2-4005-AD9B-CFD1C040C135}"/>
              </a:ext>
            </a:extLst>
          </p:cNvPr>
          <p:cNvSpPr txBox="1"/>
          <p:nvPr/>
        </p:nvSpPr>
        <p:spPr>
          <a:xfrm>
            <a:off x="1375121" y="6204546"/>
            <a:ext cx="101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ClassM</a:t>
            </a:r>
            <a:endParaRPr lang="en-US" sz="12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C2A74F0F-1482-4B17-9BA9-7F16E585EA64}"/>
              </a:ext>
            </a:extLst>
          </p:cNvPr>
          <p:cNvSpPr txBox="1"/>
          <p:nvPr/>
        </p:nvSpPr>
        <p:spPr>
          <a:xfrm>
            <a:off x="1191042" y="5350171"/>
            <a:ext cx="101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127FD2A8-9E9D-4121-BB4F-6153C7CD7C15}"/>
              </a:ext>
            </a:extLst>
          </p:cNvPr>
          <p:cNvSpPr/>
          <p:nvPr/>
        </p:nvSpPr>
        <p:spPr>
          <a:xfrm>
            <a:off x="1228509" y="6062719"/>
            <a:ext cx="182880" cy="182880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88EA8690-7F36-4C40-8948-D66C87A7E31D}"/>
              </a:ext>
            </a:extLst>
          </p:cNvPr>
          <p:cNvSpPr txBox="1"/>
          <p:nvPr/>
        </p:nvSpPr>
        <p:spPr>
          <a:xfrm>
            <a:off x="1393897" y="6020188"/>
            <a:ext cx="101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Class3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1910B7DA-899F-4579-AEB8-A5BD48C9181E}"/>
                  </a:ext>
                </a:extLst>
              </p:cNvPr>
              <p:cNvSpPr txBox="1"/>
              <p:nvPr/>
            </p:nvSpPr>
            <p:spPr>
              <a:xfrm>
                <a:off x="2406824" y="5019378"/>
                <a:ext cx="710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10B7DA-899F-4579-AEB8-A5BD48C91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824" y="5019378"/>
                <a:ext cx="710130" cy="369332"/>
              </a:xfrm>
              <a:prstGeom prst="rect">
                <a:avLst/>
              </a:prstGeom>
              <a:blipFill>
                <a:blip r:embed="rId5"/>
                <a:stretch>
                  <a:fillRect l="-15517" r="-1465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11DA57F3-5235-46C2-B55D-960479761811}"/>
                  </a:ext>
                </a:extLst>
              </p:cNvPr>
              <p:cNvSpPr txBox="1"/>
              <p:nvPr/>
            </p:nvSpPr>
            <p:spPr>
              <a:xfrm>
                <a:off x="6972865" y="4944487"/>
                <a:ext cx="4015395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||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𝑫𝑿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DA57F3-5235-46C2-B55D-96047976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865" y="4944487"/>
                <a:ext cx="4015395" cy="3913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992A2918-371A-4A85-A246-4B6BA1EF54F4}"/>
              </a:ext>
            </a:extLst>
          </p:cNvPr>
          <p:cNvSpPr/>
          <p:nvPr/>
        </p:nvSpPr>
        <p:spPr>
          <a:xfrm>
            <a:off x="3177825" y="3998454"/>
            <a:ext cx="2295728" cy="1193674"/>
          </a:xfrm>
          <a:custGeom>
            <a:avLst/>
            <a:gdLst>
              <a:gd name="connsiteX0" fmla="*/ 0 w 2295728"/>
              <a:gd name="connsiteY0" fmla="*/ 1108953 h 1193674"/>
              <a:gd name="connsiteX1" fmla="*/ 1322962 w 2295728"/>
              <a:gd name="connsiteY1" fmla="*/ 1079771 h 1193674"/>
              <a:gd name="connsiteX2" fmla="*/ 2295728 w 2295728"/>
              <a:gd name="connsiteY2" fmla="*/ 0 h 119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5728" h="1193674">
                <a:moveTo>
                  <a:pt x="0" y="1108953"/>
                </a:moveTo>
                <a:cubicBezTo>
                  <a:pt x="470170" y="1186774"/>
                  <a:pt x="940341" y="1264596"/>
                  <a:pt x="1322962" y="1079771"/>
                </a:cubicBezTo>
                <a:cubicBezTo>
                  <a:pt x="1705583" y="894946"/>
                  <a:pt x="2000655" y="447473"/>
                  <a:pt x="2295728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xmlns="" id="{07A1DB54-668F-4D85-830E-BEB5EE87ED99}"/>
              </a:ext>
            </a:extLst>
          </p:cNvPr>
          <p:cNvSpPr/>
          <p:nvPr/>
        </p:nvSpPr>
        <p:spPr>
          <a:xfrm flipH="1">
            <a:off x="4516775" y="4050382"/>
            <a:ext cx="2295728" cy="1193674"/>
          </a:xfrm>
          <a:custGeom>
            <a:avLst/>
            <a:gdLst>
              <a:gd name="connsiteX0" fmla="*/ 0 w 2295728"/>
              <a:gd name="connsiteY0" fmla="*/ 1108953 h 1193674"/>
              <a:gd name="connsiteX1" fmla="*/ 1322962 w 2295728"/>
              <a:gd name="connsiteY1" fmla="*/ 1079771 h 1193674"/>
              <a:gd name="connsiteX2" fmla="*/ 2295728 w 2295728"/>
              <a:gd name="connsiteY2" fmla="*/ 0 h 119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5728" h="1193674">
                <a:moveTo>
                  <a:pt x="0" y="1108953"/>
                </a:moveTo>
                <a:cubicBezTo>
                  <a:pt x="470170" y="1186774"/>
                  <a:pt x="940341" y="1264596"/>
                  <a:pt x="1322962" y="1079771"/>
                </a:cubicBezTo>
                <a:cubicBezTo>
                  <a:pt x="1705583" y="894946"/>
                  <a:pt x="2000655" y="447473"/>
                  <a:pt x="2295728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4F531BFB-B128-4399-86F2-6D436461A772}"/>
                  </a:ext>
                </a:extLst>
              </p:cNvPr>
              <p:cNvSpPr txBox="1"/>
              <p:nvPr/>
            </p:nvSpPr>
            <p:spPr>
              <a:xfrm>
                <a:off x="5831126" y="3400602"/>
                <a:ext cx="3882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531BFB-B128-4399-86F2-6D436461A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126" y="3400602"/>
                <a:ext cx="388278" cy="369332"/>
              </a:xfrm>
              <a:prstGeom prst="rect">
                <a:avLst/>
              </a:prstGeom>
              <a:blipFill>
                <a:blip r:embed="rId7"/>
                <a:stretch>
                  <a:fillRect l="-1587" r="-158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572C1623-6CD4-4B64-9ECB-1874789A5B32}"/>
                  </a:ext>
                </a:extLst>
              </p:cNvPr>
              <p:cNvSpPr txBox="1"/>
              <p:nvPr/>
            </p:nvSpPr>
            <p:spPr>
              <a:xfrm>
                <a:off x="3400942" y="4807762"/>
                <a:ext cx="1148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2C1623-6CD4-4B64-9ECB-1874789A5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942" y="4807762"/>
                <a:ext cx="1148306" cy="369332"/>
              </a:xfrm>
              <a:prstGeom prst="rect">
                <a:avLst/>
              </a:prstGeom>
              <a:blipFill>
                <a:blip r:embed="rId8"/>
                <a:stretch>
                  <a:fillRect l="-478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EF27875C-89FA-45BA-AFEA-ECC5937B437C}"/>
                  </a:ext>
                </a:extLst>
              </p:cNvPr>
              <p:cNvSpPr txBox="1"/>
              <p:nvPr/>
            </p:nvSpPr>
            <p:spPr>
              <a:xfrm>
                <a:off x="5423295" y="4788587"/>
                <a:ext cx="1389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27875C-89FA-45BA-AFEA-ECC5937B4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295" y="4788587"/>
                <a:ext cx="1389208" cy="369332"/>
              </a:xfrm>
              <a:prstGeom prst="rect">
                <a:avLst/>
              </a:prstGeom>
              <a:blipFill>
                <a:blip r:embed="rId9"/>
                <a:stretch>
                  <a:fillRect l="-394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27">
            <a:extLst>
              <a:ext uri="{FF2B5EF4-FFF2-40B4-BE49-F238E27FC236}">
                <a16:creationId xmlns:a16="http://schemas.microsoft.com/office/drawing/2014/main" xmlns="" id="{0482B049-0E14-4CD2-A745-EE877EF9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Learning Paradigm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CAD3D0E-AE0E-4F65-A6E6-C80D7F0338C7}"/>
              </a:ext>
            </a:extLst>
          </p:cNvPr>
          <p:cNvSpPr txBox="1"/>
          <p:nvPr/>
        </p:nvSpPr>
        <p:spPr>
          <a:xfrm>
            <a:off x="7277983" y="5504059"/>
            <a:ext cx="163022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Fisher criterion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FDF2573-114C-470A-84C1-C338D60F94E3}"/>
              </a:ext>
            </a:extLst>
          </p:cNvPr>
          <p:cNvSpPr txBox="1"/>
          <p:nvPr/>
        </p:nvSpPr>
        <p:spPr>
          <a:xfrm>
            <a:off x="7552991" y="5995376"/>
            <a:ext cx="2898769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Low-rank dictionary learning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742C8069-AD72-4828-92CD-38415CC62842}"/>
              </a:ext>
            </a:extLst>
          </p:cNvPr>
          <p:cNvSpPr txBox="1"/>
          <p:nvPr/>
        </p:nvSpPr>
        <p:spPr>
          <a:xfrm>
            <a:off x="9118148" y="5492799"/>
            <a:ext cx="152646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Sparse coding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7CA935D-B181-40EB-9738-9B26876BA241}"/>
              </a:ext>
            </a:extLst>
          </p:cNvPr>
          <p:cNvSpPr txBox="1"/>
          <p:nvPr/>
        </p:nvSpPr>
        <p:spPr>
          <a:xfrm>
            <a:off x="2247901" y="5543185"/>
            <a:ext cx="2012937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Generic transfer subspace learning</a:t>
            </a:r>
          </a:p>
        </p:txBody>
      </p:sp>
    </p:spTree>
    <p:extLst>
      <p:ext uri="{BB962C8B-B14F-4D97-AF65-F5344CB8AC3E}">
        <p14:creationId xmlns:p14="http://schemas.microsoft.com/office/powerpoint/2010/main" val="283411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C82B445E-FE22-4109-97B6-4DE0A0053400}"/>
              </a:ext>
            </a:extLst>
          </p:cNvPr>
          <p:cNvSpPr txBox="1"/>
          <p:nvPr/>
        </p:nvSpPr>
        <p:spPr>
          <a:xfrm>
            <a:off x="460209" y="5642680"/>
            <a:ext cx="101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View1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289" y="2598618"/>
            <a:ext cx="1975307" cy="1897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8283" y="1670021"/>
            <a:ext cx="620888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Dictionary Learning using Transfer Learning Projection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3897" y="1694659"/>
            <a:ext cx="267453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Generic Transfer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4408" y="3209156"/>
            <a:ext cx="4484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22222"/>
                </a:solidFill>
                <a:latin typeface="Roboto"/>
              </a:rPr>
              <a:t>+</a:t>
            </a:r>
            <a:endParaRPr lang="en-US" sz="4400" dirty="0"/>
          </a:p>
        </p:txBody>
      </p:sp>
      <p:grpSp>
        <p:nvGrpSpPr>
          <p:cNvPr id="9" name="Group 8"/>
          <p:cNvGrpSpPr/>
          <p:nvPr/>
        </p:nvGrpSpPr>
        <p:grpSpPr>
          <a:xfrm>
            <a:off x="952020" y="2783284"/>
            <a:ext cx="1366575" cy="1519017"/>
            <a:chOff x="5146941" y="2722362"/>
            <a:chExt cx="1942304" cy="844221"/>
          </a:xfrm>
        </p:grpSpPr>
        <p:sp>
          <p:nvSpPr>
            <p:cNvPr id="10" name="Rectangle 9"/>
            <p:cNvSpPr/>
            <p:nvPr/>
          </p:nvSpPr>
          <p:spPr>
            <a:xfrm>
              <a:off x="6598974" y="2789766"/>
              <a:ext cx="262467" cy="270934"/>
            </a:xfrm>
            <a:prstGeom prst="rect">
              <a:avLst/>
            </a:prstGeom>
            <a:solidFill>
              <a:srgbClr val="0000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146941" y="2722362"/>
              <a:ext cx="1942304" cy="844221"/>
              <a:chOff x="5146941" y="2722362"/>
              <a:chExt cx="1942304" cy="84422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278967" y="2734733"/>
                <a:ext cx="207434" cy="2204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863167" y="3295649"/>
                <a:ext cx="262467" cy="27093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146941" y="3314699"/>
                <a:ext cx="263260" cy="24976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836973" y="2722362"/>
                <a:ext cx="245533" cy="3302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407682" y="3234266"/>
                <a:ext cx="245533" cy="330200"/>
              </a:xfrm>
              <a:prstGeom prst="ellipse">
                <a:avLst/>
              </a:prstGeom>
              <a:solidFill>
                <a:srgbClr val="0000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49107" y="3090333"/>
                <a:ext cx="245533" cy="3302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826779" y="3198282"/>
                <a:ext cx="262467" cy="270934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125634" y="2925233"/>
                <a:ext cx="245533" cy="330200"/>
              </a:xfrm>
              <a:prstGeom prst="ellipse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Rounded Rectangle 25"/>
          <p:cNvSpPr/>
          <p:nvPr/>
        </p:nvSpPr>
        <p:spPr>
          <a:xfrm>
            <a:off x="876078" y="2162259"/>
            <a:ext cx="3758084" cy="2605426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5D241383-03E0-42CC-8070-F99AEF8209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16" y="2196276"/>
            <a:ext cx="6445111" cy="2599049"/>
          </a:xfrm>
          <a:prstGeom prst="rect">
            <a:avLst/>
          </a:prstGeom>
        </p:spPr>
      </p:pic>
      <p:sp>
        <p:nvSpPr>
          <p:cNvPr id="46" name="Right Brace 45">
            <a:extLst>
              <a:ext uri="{FF2B5EF4-FFF2-40B4-BE49-F238E27FC236}">
                <a16:creationId xmlns:a16="http://schemas.microsoft.com/office/drawing/2014/main" xmlns="" id="{CF0C496D-E8D0-43C8-9E8B-BFA597665B4A}"/>
              </a:ext>
            </a:extLst>
          </p:cNvPr>
          <p:cNvSpPr/>
          <p:nvPr/>
        </p:nvSpPr>
        <p:spPr>
          <a:xfrm rot="16200000">
            <a:off x="8832601" y="1989040"/>
            <a:ext cx="230869" cy="1256453"/>
          </a:xfrm>
          <a:prstGeom prst="rightBrace">
            <a:avLst>
              <a:gd name="adj1" fmla="val 8333"/>
              <a:gd name="adj2" fmla="val 5113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56C6803-DAA8-4A31-9E7A-2FCBE425AFD8}"/>
              </a:ext>
            </a:extLst>
          </p:cNvPr>
          <p:cNvSpPr txBox="1"/>
          <p:nvPr/>
        </p:nvSpPr>
        <p:spPr>
          <a:xfrm>
            <a:off x="7669771" y="2165837"/>
            <a:ext cx="247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Dictionaries {D</a:t>
            </a:r>
            <a:r>
              <a:rPr lang="en-US" sz="1200" b="1" baseline="-25000" dirty="0"/>
              <a:t>1</a:t>
            </a:r>
            <a:r>
              <a:rPr lang="en-US" sz="1200" b="1" dirty="0"/>
              <a:t>,…,D</a:t>
            </a:r>
            <a:r>
              <a:rPr lang="en-US" sz="1200" b="1" baseline="-25000" dirty="0"/>
              <a:t>M</a:t>
            </a:r>
            <a:r>
              <a:rPr lang="en-US" sz="1200" b="1" dirty="0"/>
              <a:t>}  corresponding to different views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786567B-EB17-4F59-8280-D8CF9A042516}"/>
              </a:ext>
            </a:extLst>
          </p:cNvPr>
          <p:cNvSpPr txBox="1"/>
          <p:nvPr/>
        </p:nvSpPr>
        <p:spPr>
          <a:xfrm>
            <a:off x="9961993" y="2314999"/>
            <a:ext cx="148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/>
            </a:lvl1pPr>
          </a:lstStyle>
          <a:p>
            <a:r>
              <a:rPr lang="en-US" dirty="0"/>
              <a:t>Coefficients with each view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xmlns="" id="{EBCDFAF2-C287-4E40-9A75-7707C664D903}"/>
              </a:ext>
            </a:extLst>
          </p:cNvPr>
          <p:cNvSpPr/>
          <p:nvPr/>
        </p:nvSpPr>
        <p:spPr>
          <a:xfrm rot="16200000">
            <a:off x="10623963" y="2333180"/>
            <a:ext cx="174353" cy="107206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E92B6291-2F3D-4CB3-979D-695570E81F76}"/>
              </a:ext>
            </a:extLst>
          </p:cNvPr>
          <p:cNvSpPr/>
          <p:nvPr/>
        </p:nvSpPr>
        <p:spPr>
          <a:xfrm>
            <a:off x="320190" y="5668415"/>
            <a:ext cx="182880" cy="2743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4F7370FA-C317-4410-9D5C-D1496E9A08C3}"/>
              </a:ext>
            </a:extLst>
          </p:cNvPr>
          <p:cNvSpPr/>
          <p:nvPr/>
        </p:nvSpPr>
        <p:spPr>
          <a:xfrm>
            <a:off x="320190" y="6006636"/>
            <a:ext cx="1828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3008C5BA-EB3B-45B5-897D-DF43F9485078}"/>
              </a:ext>
            </a:extLst>
          </p:cNvPr>
          <p:cNvSpPr/>
          <p:nvPr/>
        </p:nvSpPr>
        <p:spPr>
          <a:xfrm>
            <a:off x="1233043" y="5660843"/>
            <a:ext cx="182880" cy="18288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657747BD-0123-4BB6-8CD8-98CA0B4825A4}"/>
              </a:ext>
            </a:extLst>
          </p:cNvPr>
          <p:cNvSpPr/>
          <p:nvPr/>
        </p:nvSpPr>
        <p:spPr>
          <a:xfrm>
            <a:off x="1233043" y="5859762"/>
            <a:ext cx="182880" cy="18288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210B86C7-F45D-45A2-BEF7-9D2BDCD7847A}"/>
              </a:ext>
            </a:extLst>
          </p:cNvPr>
          <p:cNvSpPr txBox="1"/>
          <p:nvPr/>
        </p:nvSpPr>
        <p:spPr>
          <a:xfrm>
            <a:off x="248027" y="5361431"/>
            <a:ext cx="101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Views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06784AA7-33C9-4E8D-B127-2E2999899F48}"/>
              </a:ext>
            </a:extLst>
          </p:cNvPr>
          <p:cNvSpPr txBox="1"/>
          <p:nvPr/>
        </p:nvSpPr>
        <p:spPr>
          <a:xfrm>
            <a:off x="436694" y="5938031"/>
            <a:ext cx="101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View2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4F745F49-84BC-41A3-B480-31A9BEDC2889}"/>
              </a:ext>
            </a:extLst>
          </p:cNvPr>
          <p:cNvSpPr/>
          <p:nvPr/>
        </p:nvSpPr>
        <p:spPr>
          <a:xfrm>
            <a:off x="1233160" y="6269806"/>
            <a:ext cx="164592" cy="1645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A1D0B0A5-2B6E-4B6B-AACC-6F9157CA139C}"/>
              </a:ext>
            </a:extLst>
          </p:cNvPr>
          <p:cNvSpPr txBox="1"/>
          <p:nvPr/>
        </p:nvSpPr>
        <p:spPr>
          <a:xfrm>
            <a:off x="1357423" y="5610918"/>
            <a:ext cx="101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Class1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81929860-CE11-4BB0-A540-B5D809952C85}"/>
              </a:ext>
            </a:extLst>
          </p:cNvPr>
          <p:cNvSpPr txBox="1"/>
          <p:nvPr/>
        </p:nvSpPr>
        <p:spPr>
          <a:xfrm>
            <a:off x="1380938" y="5825178"/>
            <a:ext cx="101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Class2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40FA0D78-BDC2-4005-AD9B-CFD1C040C135}"/>
              </a:ext>
            </a:extLst>
          </p:cNvPr>
          <p:cNvSpPr txBox="1"/>
          <p:nvPr/>
        </p:nvSpPr>
        <p:spPr>
          <a:xfrm>
            <a:off x="1375121" y="6204546"/>
            <a:ext cx="101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ClassM</a:t>
            </a:r>
            <a:endParaRPr lang="en-US" sz="12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C2A74F0F-1482-4B17-9BA9-7F16E585EA64}"/>
              </a:ext>
            </a:extLst>
          </p:cNvPr>
          <p:cNvSpPr txBox="1"/>
          <p:nvPr/>
        </p:nvSpPr>
        <p:spPr>
          <a:xfrm>
            <a:off x="1191042" y="5350171"/>
            <a:ext cx="101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Classes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127FD2A8-9E9D-4121-BB4F-6153C7CD7C15}"/>
              </a:ext>
            </a:extLst>
          </p:cNvPr>
          <p:cNvSpPr/>
          <p:nvPr/>
        </p:nvSpPr>
        <p:spPr>
          <a:xfrm>
            <a:off x="1228509" y="6062719"/>
            <a:ext cx="182880" cy="182880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88EA8690-7F36-4C40-8948-D66C87A7E31D}"/>
              </a:ext>
            </a:extLst>
          </p:cNvPr>
          <p:cNvSpPr txBox="1"/>
          <p:nvPr/>
        </p:nvSpPr>
        <p:spPr>
          <a:xfrm>
            <a:off x="1393897" y="6020188"/>
            <a:ext cx="101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Class3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1910B7DA-899F-4579-AEB8-A5BD48C9181E}"/>
                  </a:ext>
                </a:extLst>
              </p:cNvPr>
              <p:cNvSpPr txBox="1"/>
              <p:nvPr/>
            </p:nvSpPr>
            <p:spPr>
              <a:xfrm>
                <a:off x="2406824" y="5019378"/>
                <a:ext cx="7101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10B7DA-899F-4579-AEB8-A5BD48C91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824" y="5019378"/>
                <a:ext cx="710130" cy="369332"/>
              </a:xfrm>
              <a:prstGeom prst="rect">
                <a:avLst/>
              </a:prstGeom>
              <a:blipFill>
                <a:blip r:embed="rId5"/>
                <a:stretch>
                  <a:fillRect l="-15517" r="-14655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11DA57F3-5235-46C2-B55D-960479761811}"/>
                  </a:ext>
                </a:extLst>
              </p:cNvPr>
              <p:cNvSpPr txBox="1"/>
              <p:nvPr/>
            </p:nvSpPr>
            <p:spPr>
              <a:xfrm>
                <a:off x="6972865" y="4944487"/>
                <a:ext cx="4015395" cy="39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||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𝑫𝑿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DA57F3-5235-46C2-B55D-960479761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865" y="4944487"/>
                <a:ext cx="4015395" cy="3913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992A2918-371A-4A85-A246-4B6BA1EF54F4}"/>
              </a:ext>
            </a:extLst>
          </p:cNvPr>
          <p:cNvSpPr/>
          <p:nvPr/>
        </p:nvSpPr>
        <p:spPr>
          <a:xfrm>
            <a:off x="3177824" y="3927476"/>
            <a:ext cx="2401881" cy="1264652"/>
          </a:xfrm>
          <a:custGeom>
            <a:avLst/>
            <a:gdLst>
              <a:gd name="connsiteX0" fmla="*/ 0 w 2295728"/>
              <a:gd name="connsiteY0" fmla="*/ 1108953 h 1193674"/>
              <a:gd name="connsiteX1" fmla="*/ 1322962 w 2295728"/>
              <a:gd name="connsiteY1" fmla="*/ 1079771 h 1193674"/>
              <a:gd name="connsiteX2" fmla="*/ 2295728 w 2295728"/>
              <a:gd name="connsiteY2" fmla="*/ 0 h 119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5728" h="1193674">
                <a:moveTo>
                  <a:pt x="0" y="1108953"/>
                </a:moveTo>
                <a:cubicBezTo>
                  <a:pt x="470170" y="1186774"/>
                  <a:pt x="940341" y="1264596"/>
                  <a:pt x="1322962" y="1079771"/>
                </a:cubicBezTo>
                <a:cubicBezTo>
                  <a:pt x="1705583" y="894946"/>
                  <a:pt x="2000655" y="447473"/>
                  <a:pt x="2295728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xmlns="" id="{07A1DB54-668F-4D85-830E-BEB5EE87ED99}"/>
              </a:ext>
            </a:extLst>
          </p:cNvPr>
          <p:cNvSpPr/>
          <p:nvPr/>
        </p:nvSpPr>
        <p:spPr>
          <a:xfrm flipH="1">
            <a:off x="4516775" y="4050382"/>
            <a:ext cx="2295728" cy="1193674"/>
          </a:xfrm>
          <a:custGeom>
            <a:avLst/>
            <a:gdLst>
              <a:gd name="connsiteX0" fmla="*/ 0 w 2295728"/>
              <a:gd name="connsiteY0" fmla="*/ 1108953 h 1193674"/>
              <a:gd name="connsiteX1" fmla="*/ 1322962 w 2295728"/>
              <a:gd name="connsiteY1" fmla="*/ 1079771 h 1193674"/>
              <a:gd name="connsiteX2" fmla="*/ 2295728 w 2295728"/>
              <a:gd name="connsiteY2" fmla="*/ 0 h 119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5728" h="1193674">
                <a:moveTo>
                  <a:pt x="0" y="1108953"/>
                </a:moveTo>
                <a:cubicBezTo>
                  <a:pt x="470170" y="1186774"/>
                  <a:pt x="940341" y="1264596"/>
                  <a:pt x="1322962" y="1079771"/>
                </a:cubicBezTo>
                <a:cubicBezTo>
                  <a:pt x="1705583" y="894946"/>
                  <a:pt x="2000655" y="447473"/>
                  <a:pt x="2295728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572C1623-6CD4-4B64-9ECB-1874789A5B32}"/>
                  </a:ext>
                </a:extLst>
              </p:cNvPr>
              <p:cNvSpPr txBox="1"/>
              <p:nvPr/>
            </p:nvSpPr>
            <p:spPr>
              <a:xfrm>
                <a:off x="3400942" y="4807762"/>
                <a:ext cx="11483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2C1623-6CD4-4B64-9ECB-1874789A5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942" y="4807762"/>
                <a:ext cx="1148306" cy="369332"/>
              </a:xfrm>
              <a:prstGeom prst="rect">
                <a:avLst/>
              </a:prstGeom>
              <a:blipFill>
                <a:blip r:embed="rId8"/>
                <a:stretch>
                  <a:fillRect l="-478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EF27875C-89FA-45BA-AFEA-ECC5937B437C}"/>
                  </a:ext>
                </a:extLst>
              </p:cNvPr>
              <p:cNvSpPr txBox="1"/>
              <p:nvPr/>
            </p:nvSpPr>
            <p:spPr>
              <a:xfrm>
                <a:off x="5423295" y="4788587"/>
                <a:ext cx="1389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27875C-89FA-45BA-AFEA-ECC5937B4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295" y="4788587"/>
                <a:ext cx="1389208" cy="369332"/>
              </a:xfrm>
              <a:prstGeom prst="rect">
                <a:avLst/>
              </a:prstGeom>
              <a:blipFill>
                <a:blip r:embed="rId9"/>
                <a:stretch>
                  <a:fillRect l="-394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27">
            <a:extLst>
              <a:ext uri="{FF2B5EF4-FFF2-40B4-BE49-F238E27FC236}">
                <a16:creationId xmlns:a16="http://schemas.microsoft.com/office/drawing/2014/main" xmlns="" id="{0482B049-0E14-4CD2-A745-EE877EF9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Learning Paradigm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CAD3D0E-AE0E-4F65-A6E6-C80D7F0338C7}"/>
              </a:ext>
            </a:extLst>
          </p:cNvPr>
          <p:cNvSpPr txBox="1"/>
          <p:nvPr/>
        </p:nvSpPr>
        <p:spPr>
          <a:xfrm>
            <a:off x="7277983" y="5504059"/>
            <a:ext cx="163022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Fisher criterion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FDF2573-114C-470A-84C1-C338D60F94E3}"/>
              </a:ext>
            </a:extLst>
          </p:cNvPr>
          <p:cNvSpPr txBox="1"/>
          <p:nvPr/>
        </p:nvSpPr>
        <p:spPr>
          <a:xfrm>
            <a:off x="7552991" y="5995376"/>
            <a:ext cx="2898769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Low-rank dictionary learning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742C8069-AD72-4828-92CD-38415CC62842}"/>
              </a:ext>
            </a:extLst>
          </p:cNvPr>
          <p:cNvSpPr txBox="1"/>
          <p:nvPr/>
        </p:nvSpPr>
        <p:spPr>
          <a:xfrm>
            <a:off x="9118148" y="5492799"/>
            <a:ext cx="152646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Sparse coding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7CA935D-B181-40EB-9738-9B26876BA241}"/>
              </a:ext>
            </a:extLst>
          </p:cNvPr>
          <p:cNvSpPr txBox="1"/>
          <p:nvPr/>
        </p:nvSpPr>
        <p:spPr>
          <a:xfrm>
            <a:off x="2247901" y="5543185"/>
            <a:ext cx="2012937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Generic transfer subspace learning</a:t>
            </a:r>
          </a:p>
        </p:txBody>
      </p:sp>
    </p:spTree>
    <p:extLst>
      <p:ext uri="{BB962C8B-B14F-4D97-AF65-F5344CB8AC3E}">
        <p14:creationId xmlns:p14="http://schemas.microsoft.com/office/powerpoint/2010/main" val="242299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93388" y="1172839"/>
            <a:ext cx="8604083" cy="29042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sparse coding we minimize the following: 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dictionary can be efficiently optimized by K-SVD or K-means</a:t>
            </a:r>
            <a:endParaRPr lang="en-US" baseline="30000" dirty="0"/>
          </a:p>
          <a:p>
            <a:r>
              <a:rPr lang="en-US" dirty="0"/>
              <a:t>The sparse coding may use OMP or other pursuit methods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BB84306-1244-4D53-91C3-BD7F55F4C0C5}"/>
              </a:ext>
            </a:extLst>
          </p:cNvPr>
          <p:cNvGrpSpPr/>
          <p:nvPr/>
        </p:nvGrpSpPr>
        <p:grpSpPr>
          <a:xfrm>
            <a:off x="9386745" y="1517253"/>
            <a:ext cx="2365875" cy="2837034"/>
            <a:chOff x="9348651" y="1769800"/>
            <a:chExt cx="2365875" cy="37454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EF881A1E-8108-4937-9AC0-FB812ABCEA6C}"/>
                </a:ext>
              </a:extLst>
            </p:cNvPr>
            <p:cNvSpPr/>
            <p:nvPr/>
          </p:nvSpPr>
          <p:spPr>
            <a:xfrm>
              <a:off x="9348651" y="1769800"/>
              <a:ext cx="2365875" cy="486368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Samples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91D3274-523F-4097-A062-89DF5D7133E4}"/>
                </a:ext>
              </a:extLst>
            </p:cNvPr>
            <p:cNvSpPr/>
            <p:nvPr/>
          </p:nvSpPr>
          <p:spPr>
            <a:xfrm>
              <a:off x="9348651" y="2820674"/>
              <a:ext cx="2365875" cy="565857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Initialize Dictionary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9C78E565-B621-4506-A18E-146B7B1C866A}"/>
                </a:ext>
              </a:extLst>
            </p:cNvPr>
            <p:cNvSpPr/>
            <p:nvPr/>
          </p:nvSpPr>
          <p:spPr>
            <a:xfrm>
              <a:off x="9348651" y="3982455"/>
              <a:ext cx="2365875" cy="463933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Sparse coding (OMP)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C8E0E32-F7BA-4FD4-96E4-758D6DFDFCC1}"/>
                </a:ext>
              </a:extLst>
            </p:cNvPr>
            <p:cNvSpPr/>
            <p:nvPr/>
          </p:nvSpPr>
          <p:spPr>
            <a:xfrm>
              <a:off x="9348651" y="5020895"/>
              <a:ext cx="2365875" cy="494375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Update Dictionary </a:t>
              </a:r>
            </a:p>
          </p:txBody>
        </p:sp>
        <p:sp>
          <p:nvSpPr>
            <p:cNvPr id="16" name="Down Arrow 8">
              <a:extLst>
                <a:ext uri="{FF2B5EF4-FFF2-40B4-BE49-F238E27FC236}">
                  <a16:creationId xmlns:a16="http://schemas.microsoft.com/office/drawing/2014/main" xmlns="" id="{5D374C09-EAF7-4F88-8AF5-93B58B38A83A}"/>
                </a:ext>
              </a:extLst>
            </p:cNvPr>
            <p:cNvSpPr/>
            <p:nvPr/>
          </p:nvSpPr>
          <p:spPr>
            <a:xfrm>
              <a:off x="10238220" y="2256168"/>
              <a:ext cx="397467" cy="564506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9">
              <a:extLst>
                <a:ext uri="{FF2B5EF4-FFF2-40B4-BE49-F238E27FC236}">
                  <a16:creationId xmlns:a16="http://schemas.microsoft.com/office/drawing/2014/main" xmlns="" id="{C2FF469E-6D51-4D20-97F3-257981AF61BD}"/>
                </a:ext>
              </a:extLst>
            </p:cNvPr>
            <p:cNvSpPr/>
            <p:nvPr/>
          </p:nvSpPr>
          <p:spPr>
            <a:xfrm>
              <a:off x="10238219" y="3402240"/>
              <a:ext cx="397467" cy="564506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0">
              <a:extLst>
                <a:ext uri="{FF2B5EF4-FFF2-40B4-BE49-F238E27FC236}">
                  <a16:creationId xmlns:a16="http://schemas.microsoft.com/office/drawing/2014/main" xmlns="" id="{65F505DE-B781-4195-8CA9-FC0C184FB856}"/>
                </a:ext>
              </a:extLst>
            </p:cNvPr>
            <p:cNvSpPr/>
            <p:nvPr/>
          </p:nvSpPr>
          <p:spPr>
            <a:xfrm>
              <a:off x="10238218" y="4456388"/>
              <a:ext cx="397467" cy="564506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1">
              <a:extLst>
                <a:ext uri="{FF2B5EF4-FFF2-40B4-BE49-F238E27FC236}">
                  <a16:creationId xmlns:a16="http://schemas.microsoft.com/office/drawing/2014/main" xmlns="" id="{5BDD2D28-85AE-4B90-AA88-A455DEBBD8AD}"/>
                </a:ext>
              </a:extLst>
            </p:cNvPr>
            <p:cNvCxnSpPr>
              <a:stCxn id="15" idx="1"/>
              <a:endCxn id="14" idx="1"/>
            </p:cNvCxnSpPr>
            <p:nvPr/>
          </p:nvCxnSpPr>
          <p:spPr>
            <a:xfrm rot="10800000">
              <a:off x="9348651" y="4214423"/>
              <a:ext cx="11961" cy="1053661"/>
            </a:xfrm>
            <a:prstGeom prst="bentConnector3">
              <a:avLst>
                <a:gd name="adj1" fmla="val 4806591"/>
              </a:avLst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375712F8-D47C-4E87-A085-D34888C1B0B5}"/>
                  </a:ext>
                </a:extLst>
              </p:cNvPr>
              <p:cNvSpPr txBox="1"/>
              <p:nvPr/>
            </p:nvSpPr>
            <p:spPr>
              <a:xfrm>
                <a:off x="1089502" y="4167053"/>
                <a:ext cx="6838542" cy="2321405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is the learned dictionary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baseline="-25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sparse representation of input signals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dirty="0"/>
                  <a:t> = number of videos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= number of dimension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2400" dirty="0"/>
                  <a:t>= number of atoms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5712F8-D47C-4E87-A085-D34888C1B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02" y="4167053"/>
                <a:ext cx="6838542" cy="2321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028F0BC1-C2AE-44FF-9836-C3BDD384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Revisit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86A67AC0-6447-4A25-87A2-075DAC925871}"/>
                  </a:ext>
                </a:extLst>
              </p:cNvPr>
              <p:cNvSpPr txBox="1"/>
              <p:nvPr/>
            </p:nvSpPr>
            <p:spPr>
              <a:xfrm>
                <a:off x="720114" y="2048874"/>
                <a:ext cx="7825902" cy="5355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 </m:t>
                      </m:r>
                      <m:func>
                        <m:func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𝒂𝒓𝒈</m:t>
                          </m:r>
                          <m:func>
                            <m:func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𝐦𝐢𝐧</m:t>
                                  </m:r>
                                </m:e>
                                <m:lim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𝑫𝑿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func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.  ∀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A67AC0-6447-4A25-87A2-075DAC925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4" y="2048874"/>
                <a:ext cx="7825902" cy="5355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77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7905248-3122-466B-A686-1909E402C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034" y="1142741"/>
                <a:ext cx="10515600" cy="2562457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200" dirty="0"/>
                  <a:t>Low-Rank Shared Dictionary Learning (LRSDL)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Learn </a:t>
                </a:r>
                <a:r>
                  <a:rPr lang="en-US" dirty="0" smtClean="0"/>
                  <a:t>view independent </a:t>
                </a:r>
                <a:r>
                  <a:rPr lang="en-US" dirty="0"/>
                  <a:t>dictionary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dirty="0"/>
                  <a:t> to extract</a:t>
                </a:r>
                <a:r>
                  <a:rPr lang="en-US" sz="2000" dirty="0"/>
                  <a:t> </a:t>
                </a:r>
                <a:r>
                  <a:rPr lang="en-US" dirty="0" smtClean="0"/>
                  <a:t>discriminative </a:t>
                </a:r>
                <a:r>
                  <a:rPr lang="en-US" dirty="0"/>
                  <a:t>features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views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Shared dictionary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should have a low-rank structure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Sparse coefficients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corresponding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may have a block diagonal structure</a:t>
                </a:r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7905248-3122-466B-A686-1909E402C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034" y="1142741"/>
                <a:ext cx="10515600" cy="2562457"/>
              </a:xfrm>
              <a:blipFill rotWithShape="0">
                <a:blip r:embed="rId2"/>
                <a:stretch>
                  <a:fillRect l="-1333" t="-2138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49256A7-BB40-4E51-894A-BECB97D5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934" y="3887593"/>
            <a:ext cx="6279267" cy="26780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A961E66-BAE5-41B5-AEC5-A56A56CFFAFC}"/>
              </a:ext>
            </a:extLst>
          </p:cNvPr>
          <p:cNvSpPr/>
          <p:nvPr/>
        </p:nvSpPr>
        <p:spPr>
          <a:xfrm>
            <a:off x="9507496" y="6273225"/>
            <a:ext cx="27862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j-lt"/>
              </a:rPr>
              <a:t>[Y. Xu </a:t>
            </a:r>
            <a:r>
              <a:rPr lang="en-US" sz="1600" b="1" dirty="0">
                <a:latin typeface="+mj-lt"/>
              </a:rPr>
              <a:t>et al. 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, IEEE ACCESS, 2017,</a:t>
            </a:r>
            <a:r>
              <a:rPr lang="en-US" sz="1600" b="1" dirty="0">
                <a:latin typeface="+mj-lt"/>
              </a:rPr>
              <a:t> </a:t>
            </a:r>
          </a:p>
          <a:p>
            <a:r>
              <a:rPr lang="en-US" sz="1600" b="1" dirty="0">
                <a:latin typeface="+mj-lt"/>
              </a:rPr>
              <a:t>T. H. Vu, TIP.2017 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]</a:t>
            </a:r>
            <a:endParaRPr lang="en-US" sz="1600" b="1" dirty="0">
              <a:latin typeface="+mj-l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65378A6E-3C8A-46F8-B0BC-1B773EFC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Low-rank Shared Dictionary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60DE1A52-8CE2-4132-926B-B626F6AAA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705199"/>
                <a:ext cx="4986734" cy="28604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Incorporate low-rank matrix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sz="3200" dirty="0"/>
              </a:p>
              <a:p>
                <a:r>
                  <a:rPr lang="en-US" sz="3200" dirty="0"/>
                  <a:t>Fisher criterion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accounts for action labels</a:t>
                </a:r>
              </a:p>
              <a:p>
                <a:r>
                  <a:rPr lang="en-US" sz="3200" dirty="0" smtClean="0"/>
                  <a:t>Use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to model three constraints</a:t>
                </a:r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0DE1A52-8CE2-4132-926B-B626F6AAA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05199"/>
                <a:ext cx="4986734" cy="2860413"/>
              </a:xfrm>
              <a:prstGeom prst="rect">
                <a:avLst/>
              </a:prstGeom>
              <a:blipFill rotWithShape="0">
                <a:blip r:embed="rId4"/>
                <a:stretch>
                  <a:fillRect l="-2078" t="-1919" b="-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58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Joint Dictionary and Transfer Learning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88917"/>
                <a:ext cx="7768257" cy="406908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generic transfer learning modeling (next page)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– LR shared dictionary learning (</a:t>
                </a:r>
                <a:r>
                  <a:rPr lang="fr-FR" sz="2400" dirty="0"/>
                  <a:t>T. H. Vu, TIP.2017</a:t>
                </a:r>
                <a:r>
                  <a:rPr lang="en-US" sz="2400" dirty="0"/>
                  <a:t>)</a:t>
                </a:r>
                <a:endParaRPr lang="en-US" sz="2400" b="1" dirty="0"/>
              </a:p>
              <a:p>
                <a:r>
                  <a:rPr lang="en-US" sz="2400" dirty="0"/>
                  <a:t>Not jointly convex, and we refer to an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iterative solution</a:t>
                </a:r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400" dirty="0"/>
                  <a:t>Bring different views in common subspace</a:t>
                </a:r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400" dirty="0"/>
                  <a:t>: View Independent Dictionary</a:t>
                </a:r>
              </a:p>
              <a:p>
                <a:r>
                  <a:rPr lang="en-US" sz="2400" dirty="0"/>
                  <a:t>Update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/>
                  <a:t>: Sparse coding of actions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is</a:t>
                </a:r>
                <a:r>
                  <a:rPr lang="en-US" sz="2400" b="1" dirty="0" smtClean="0"/>
                  <a:t> </a:t>
                </a:r>
                <a:r>
                  <a:rPr lang="en-US" sz="2400" dirty="0"/>
                  <a:t>balancing parameters set to 0.01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88917"/>
                <a:ext cx="7768257" cy="4069083"/>
              </a:xfrm>
              <a:blipFill rotWithShape="0">
                <a:blip r:embed="rId3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733168" y="1504810"/>
            <a:ext cx="2883877" cy="4263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Initialize Projection Matrix P</a:t>
            </a:r>
          </a:p>
        </p:txBody>
      </p:sp>
      <p:sp>
        <p:nvSpPr>
          <p:cNvPr id="7" name="Rectangle 6"/>
          <p:cNvSpPr/>
          <p:nvPr/>
        </p:nvSpPr>
        <p:spPr>
          <a:xfrm>
            <a:off x="8733168" y="2425938"/>
            <a:ext cx="2883877" cy="495993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Initialize Dictionary </a:t>
            </a:r>
          </a:p>
        </p:txBody>
      </p:sp>
      <p:sp>
        <p:nvSpPr>
          <p:cNvPr id="8" name="Rectangle 7"/>
          <p:cNvSpPr/>
          <p:nvPr/>
        </p:nvSpPr>
        <p:spPr>
          <a:xfrm>
            <a:off x="8733169" y="3444280"/>
            <a:ext cx="2883876" cy="406654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D, P, find sparse X</a:t>
            </a:r>
          </a:p>
        </p:txBody>
      </p:sp>
      <p:sp>
        <p:nvSpPr>
          <p:cNvPr id="9" name="Rectangle 8"/>
          <p:cNvSpPr/>
          <p:nvPr/>
        </p:nvSpPr>
        <p:spPr>
          <a:xfrm>
            <a:off x="8733168" y="4354509"/>
            <a:ext cx="2883877" cy="433338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X, P update D</a:t>
            </a:r>
          </a:p>
        </p:txBody>
      </p:sp>
      <p:sp>
        <p:nvSpPr>
          <p:cNvPr id="10" name="Down Arrow 9"/>
          <p:cNvSpPr/>
          <p:nvPr/>
        </p:nvSpPr>
        <p:spPr>
          <a:xfrm>
            <a:off x="9959061" y="1950795"/>
            <a:ext cx="422031" cy="49480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9933943" y="2935701"/>
            <a:ext cx="422031" cy="49480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9933943" y="3868136"/>
            <a:ext cx="422031" cy="49480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33166" y="5353748"/>
            <a:ext cx="2893927" cy="433338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D, X update P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9974137" y="4840292"/>
            <a:ext cx="422031" cy="49480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cxnSpLocks/>
            <a:stCxn id="13" idx="1"/>
            <a:endCxn id="8" idx="1"/>
          </p:cNvCxnSpPr>
          <p:nvPr/>
        </p:nvCxnSpPr>
        <p:spPr>
          <a:xfrm rot="10800000" flipH="1">
            <a:off x="8733165" y="3647607"/>
            <a:ext cx="3" cy="1922810"/>
          </a:xfrm>
          <a:prstGeom prst="bentConnector3">
            <a:avLst>
              <a:gd name="adj1" fmla="val -76200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3C1470DB-8C7F-4BE6-8489-61B512C2D337}"/>
                  </a:ext>
                </a:extLst>
              </p:cNvPr>
              <p:cNvSpPr txBox="1"/>
              <p:nvPr/>
            </p:nvSpPr>
            <p:spPr>
              <a:xfrm>
                <a:off x="838200" y="1309100"/>
                <a:ext cx="7112619" cy="1130053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r>
                  <a:rPr lang="en-US" sz="2400" b="1" dirty="0"/>
                  <a:t>		</a:t>
                </a:r>
              </a:p>
              <a:p>
                <a:r>
                  <a:rPr lang="en-US" sz="2400" b="1" dirty="0"/>
                  <a:t>		</a:t>
                </a:r>
                <a14:m>
                  <m:oMath xmlns:m="http://schemas.openxmlformats.org/officeDocument/2006/math">
                    <m:r>
                      <a:rPr lang="en-US" sz="2400" b="1" i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0" dirty="0"/>
                  <a:t>is a column</a:t>
                </a:r>
                <a:r>
                  <a:rPr lang="en-US" sz="2400" i="0" dirty="0">
                    <a:latin typeface="+mj-lt"/>
                  </a:rPr>
                  <a:t> </a:t>
                </a:r>
                <a:r>
                  <a:rPr lang="en-US" sz="2400" b="1" i="0" dirty="0"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24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1470DB-8C7F-4BE6-8489-61B512C2D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09100"/>
                <a:ext cx="7112619" cy="1130053"/>
              </a:xfrm>
              <a:prstGeom prst="rect">
                <a:avLst/>
              </a:prstGeom>
              <a:blipFill>
                <a:blip r:embed="rId4"/>
                <a:stretch>
                  <a:fillRect b="-11579"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54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263316"/>
            <a:ext cx="6079460" cy="5491248"/>
          </a:xfrm>
        </p:spPr>
        <p:txBody>
          <a:bodyPr>
            <a:normAutofit/>
          </a:bodyPr>
          <a:lstStyle/>
          <a:p>
            <a:r>
              <a:rPr lang="en-US" sz="2400" dirty="0"/>
              <a:t>Transfer Component Analysis (TCA)</a:t>
            </a:r>
          </a:p>
          <a:p>
            <a:r>
              <a:rPr lang="en-US" sz="2400" dirty="0"/>
              <a:t>Transfer Joint Matching (TJM)</a:t>
            </a:r>
          </a:p>
          <a:p>
            <a:pPr lvl="1"/>
            <a:r>
              <a:rPr lang="en-US" sz="2100" dirty="0"/>
              <a:t>Jointly perform feature matching and instance reweighting</a:t>
            </a:r>
          </a:p>
          <a:p>
            <a:r>
              <a:rPr lang="en-US" sz="2400" dirty="0"/>
              <a:t>Joint Distribution Adaptation (JDA)</a:t>
            </a:r>
          </a:p>
          <a:p>
            <a:pPr lvl="1"/>
            <a:r>
              <a:rPr lang="en-US" sz="2000" dirty="0"/>
              <a:t>Preserve structural properties</a:t>
            </a:r>
          </a:p>
          <a:p>
            <a:pPr lvl="1"/>
            <a:r>
              <a:rPr lang="en-US" sz="2000" dirty="0"/>
              <a:t>Match marginal and conditional distribution</a:t>
            </a:r>
          </a:p>
          <a:p>
            <a:r>
              <a:rPr lang="en-US" sz="2400" dirty="0"/>
              <a:t>Balance Distribution Adaptation (BDA)</a:t>
            </a:r>
          </a:p>
          <a:p>
            <a:pPr lvl="1"/>
            <a:r>
              <a:rPr lang="en-US" sz="2100" dirty="0"/>
              <a:t>Source and target data is labeled</a:t>
            </a:r>
          </a:p>
          <a:p>
            <a:pPr lvl="1"/>
            <a:r>
              <a:rPr lang="en-US" sz="2100" dirty="0"/>
              <a:t>Balance the marginal and conditional distribution</a:t>
            </a:r>
          </a:p>
          <a:p>
            <a:pPr marL="914400" lvl="2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35C29E-58F2-41DC-AF88-FB35A2EF6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391" y="1642605"/>
            <a:ext cx="4752971" cy="18690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7FDC68F-8198-4220-BD40-F1B748FA8D29}"/>
              </a:ext>
            </a:extLst>
          </p:cNvPr>
          <p:cNvGrpSpPr/>
          <p:nvPr/>
        </p:nvGrpSpPr>
        <p:grpSpPr>
          <a:xfrm>
            <a:off x="7067663" y="3893445"/>
            <a:ext cx="4942093" cy="2146784"/>
            <a:chOff x="6862617" y="4002723"/>
            <a:chExt cx="5329383" cy="15659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224FC1EA-F054-4914-8545-89AA91EC7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2617" y="4002723"/>
              <a:ext cx="1844293" cy="15361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4A56D1D9-7BB9-4BC1-9294-B33181F57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5163" y="4005582"/>
              <a:ext cx="1844292" cy="15333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45A0D7A-0B3C-4265-9FF8-C9611EDD5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47707" y="4035328"/>
              <a:ext cx="1844293" cy="153333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CA83AC9-150E-4861-9E6A-C6DA0892FCDD}"/>
              </a:ext>
            </a:extLst>
          </p:cNvPr>
          <p:cNvSpPr txBox="1"/>
          <p:nvPr/>
        </p:nvSpPr>
        <p:spPr>
          <a:xfrm>
            <a:off x="7808495" y="6431397"/>
            <a:ext cx="438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[Long et al. , ICCV2013, Pan et al., TNN2010 ]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90C223AC-12CB-493E-B60A-5FA7498B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Glare of Transfer Subspace Learning</a:t>
            </a:r>
          </a:p>
        </p:txBody>
      </p:sp>
    </p:spTree>
    <p:extLst>
      <p:ext uri="{BB962C8B-B14F-4D97-AF65-F5344CB8AC3E}">
        <p14:creationId xmlns:p14="http://schemas.microsoft.com/office/powerpoint/2010/main" val="1854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61" y="252552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41160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0878"/>
            <a:ext cx="4340382" cy="5550597"/>
          </a:xfrm>
        </p:spPr>
        <p:txBody>
          <a:bodyPr>
            <a:normAutofit fontScale="92500"/>
          </a:bodyPr>
          <a:lstStyle/>
          <a:p>
            <a:r>
              <a:rPr lang="en-US" dirty="0"/>
              <a:t>PKU-MMD dataset is used for evaluation</a:t>
            </a:r>
          </a:p>
          <a:p>
            <a:pPr lvl="1"/>
            <a:r>
              <a:rPr lang="en-US" dirty="0"/>
              <a:t>Collected from 3 different and fixed angles</a:t>
            </a:r>
          </a:p>
          <a:p>
            <a:pPr lvl="1"/>
            <a:r>
              <a:rPr lang="en-US" dirty="0"/>
              <a:t>Including 51 classes</a:t>
            </a:r>
          </a:p>
          <a:p>
            <a:r>
              <a:rPr lang="en-US" dirty="0"/>
              <a:t>Data Segmentation</a:t>
            </a:r>
          </a:p>
          <a:p>
            <a:pPr lvl="1"/>
            <a:r>
              <a:rPr lang="en-US" dirty="0"/>
              <a:t>1000+ long action Sequences</a:t>
            </a:r>
          </a:p>
          <a:p>
            <a:pPr lvl="1"/>
            <a:r>
              <a:rPr lang="en-US" dirty="0"/>
              <a:t>Each lasts 3~4 minutes long</a:t>
            </a:r>
          </a:p>
          <a:p>
            <a:pPr lvl="1"/>
            <a:r>
              <a:rPr lang="en-US" dirty="0"/>
              <a:t>20 actions approximately</a:t>
            </a:r>
          </a:p>
          <a:p>
            <a:r>
              <a:rPr lang="en-US" dirty="0"/>
              <a:t>Video Frame Cropped</a:t>
            </a:r>
          </a:p>
          <a:p>
            <a:pPr lvl="1"/>
            <a:r>
              <a:rPr lang="en-US" dirty="0"/>
              <a:t>Human and object detector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23" y="1498582"/>
            <a:ext cx="6443049" cy="4297407"/>
          </a:xfrm>
          <a:prstGeom prst="rect">
            <a:avLst/>
          </a:prstGeom>
        </p:spPr>
      </p:pic>
      <p:pic>
        <p:nvPicPr>
          <p:cNvPr id="10" name="1_0003-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8563" y="1441413"/>
            <a:ext cx="3487738" cy="47355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8957A14A-E825-421C-A1BC-FF3105EE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89595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2-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8" end="42496.958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483" y="1296237"/>
            <a:ext cx="3788229" cy="3612382"/>
          </a:xfrm>
          <a:prstGeom prst="rect">
            <a:avLst/>
          </a:prstGeom>
        </p:spPr>
      </p:pic>
      <p:pic>
        <p:nvPicPr>
          <p:cNvPr id="3" name="0002-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109" end="43185.958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9389" y="1273626"/>
            <a:ext cx="3788230" cy="3612383"/>
          </a:xfrm>
          <a:prstGeom prst="rect">
            <a:avLst/>
          </a:prstGeom>
        </p:spPr>
      </p:pic>
      <p:pic>
        <p:nvPicPr>
          <p:cNvPr id="5" name="0002-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6000" end="42000.958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8296" y="1296238"/>
            <a:ext cx="3788230" cy="3589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9665" y="5008773"/>
            <a:ext cx="2049864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View1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71068" y="5004078"/>
            <a:ext cx="2049864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View2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27479" y="5004078"/>
            <a:ext cx="2049864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View3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005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7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DAC367-F71A-4845-9593-4AF9412CF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8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Training and Testing Split</a:t>
            </a:r>
          </a:p>
          <a:p>
            <a:pPr lvl="1"/>
            <a:r>
              <a:rPr lang="en-US" dirty="0"/>
              <a:t>Training 85%</a:t>
            </a:r>
          </a:p>
          <a:p>
            <a:pPr lvl="1"/>
            <a:r>
              <a:rPr lang="en-US" dirty="0"/>
              <a:t>Testing 15%</a:t>
            </a:r>
          </a:p>
          <a:p>
            <a:r>
              <a:rPr lang="en-US" dirty="0"/>
              <a:t>Dimension of Fisher Vector for </a:t>
            </a:r>
            <a:r>
              <a:rPr lang="en-US" dirty="0" smtClean="0"/>
              <a:t>IDT</a:t>
            </a:r>
            <a:endParaRPr lang="en-US" dirty="0"/>
          </a:p>
          <a:p>
            <a:pPr lvl="1"/>
            <a:r>
              <a:rPr lang="en-US" dirty="0"/>
              <a:t>IDT: 54528</a:t>
            </a:r>
          </a:p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Principle Component Analysis</a:t>
            </a:r>
          </a:p>
          <a:p>
            <a:pPr lvl="2"/>
            <a:r>
              <a:rPr lang="en-US" dirty="0"/>
              <a:t>Dimension set to 400D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D725A860-C80C-4B85-866B-93147EC9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</p:spTree>
    <p:extLst>
      <p:ext uri="{BB962C8B-B14F-4D97-AF65-F5344CB8AC3E}">
        <p14:creationId xmlns:p14="http://schemas.microsoft.com/office/powerpoint/2010/main" val="14338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xmlns="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Outline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xmlns="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Background</a:t>
            </a:r>
          </a:p>
          <a:p>
            <a:r>
              <a:rPr lang="en-US" sz="2400" dirty="0"/>
              <a:t>Motivation </a:t>
            </a:r>
          </a:p>
          <a:p>
            <a:r>
              <a:rPr lang="en-US" sz="2400" dirty="0"/>
              <a:t>Methodology </a:t>
            </a:r>
          </a:p>
          <a:p>
            <a:r>
              <a:rPr lang="en-US" sz="2400" dirty="0"/>
              <a:t>Experiments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344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7108"/>
          </a:xfrm>
        </p:spPr>
        <p:txBody>
          <a:bodyPr>
            <a:normAutofit fontScale="92500"/>
          </a:bodyPr>
          <a:lstStyle/>
          <a:p>
            <a:r>
              <a:rPr lang="en-US" dirty="0"/>
              <a:t>Cross-View Action Recognition without Transfer Learning</a:t>
            </a:r>
          </a:p>
          <a:p>
            <a:r>
              <a:rPr lang="en-US" dirty="0"/>
              <a:t>Cross-View Action Recognition with Transfer Learning</a:t>
            </a:r>
          </a:p>
          <a:p>
            <a:r>
              <a:rPr lang="en-US" dirty="0"/>
              <a:t>Cross-View Action Recognition with Dictionary Learning</a:t>
            </a:r>
          </a:p>
          <a:p>
            <a:r>
              <a:rPr lang="en-US" dirty="0"/>
              <a:t>Cross-View Action Recognition via Joint Dictionary and Transfer Learning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84EAF375-CA63-4794-A203-766F1BA3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685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Cross-View Action Recognition w/o </a:t>
            </a:r>
            <a:r>
              <a:rPr lang="en-US" altLang="zh-CN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w/ Transfer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EE8858E1-09A4-4817-BEDC-3F11215A8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63" y="1778424"/>
            <a:ext cx="7403705" cy="2202602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xmlns="" id="{5BC45857-055C-4242-A262-6A299BB82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96" y="4304500"/>
            <a:ext cx="9197407" cy="179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Cross-View Action Recognition with Dictionary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9CBD4C5-44E5-4A2A-938D-2431F6C0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41" y="2254022"/>
            <a:ext cx="7175585" cy="23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Cross-View Action Recognition via Joint Dictionary and Transfer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7922D2-6351-48BF-8E76-9AC0BA91DBA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/>
          <a:stretch/>
        </p:blipFill>
        <p:spPr>
          <a:xfrm>
            <a:off x="2255427" y="2280513"/>
            <a:ext cx="7681146" cy="27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Cross-View Action Recognition via Joint Dictionary and Transfer Learning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" t="4766" r="7400"/>
          <a:stretch/>
        </p:blipFill>
        <p:spPr>
          <a:xfrm>
            <a:off x="82421" y="2440343"/>
            <a:ext cx="3941064" cy="2816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t="4652" r="6886"/>
          <a:stretch/>
        </p:blipFill>
        <p:spPr>
          <a:xfrm>
            <a:off x="4065946" y="2440343"/>
            <a:ext cx="3941064" cy="2816352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5039" r="7400"/>
          <a:stretch/>
        </p:blipFill>
        <p:spPr>
          <a:xfrm>
            <a:off x="8079486" y="2440343"/>
            <a:ext cx="3941064" cy="2816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CE1A39-76B6-47AF-9F15-A6A62136C294}"/>
              </a:ext>
            </a:extLst>
          </p:cNvPr>
          <p:cNvSpPr txBox="1"/>
          <p:nvPr/>
        </p:nvSpPr>
        <p:spPr>
          <a:xfrm>
            <a:off x="1299412" y="2153651"/>
            <a:ext cx="190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1- View2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39BF8E4-7463-4D99-96AC-99485999FB13}"/>
              </a:ext>
            </a:extLst>
          </p:cNvPr>
          <p:cNvSpPr txBox="1"/>
          <p:nvPr/>
        </p:nvSpPr>
        <p:spPr>
          <a:xfrm>
            <a:off x="5085983" y="2153651"/>
            <a:ext cx="190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1- View3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A5C2C3-7CBC-4496-9B72-B3F1DBE3F964}"/>
              </a:ext>
            </a:extLst>
          </p:cNvPr>
          <p:cNvSpPr txBox="1"/>
          <p:nvPr/>
        </p:nvSpPr>
        <p:spPr>
          <a:xfrm>
            <a:off x="9196772" y="2153651"/>
            <a:ext cx="190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2- View3</a:t>
            </a:r>
          </a:p>
        </p:txBody>
      </p:sp>
    </p:spTree>
    <p:extLst>
      <p:ext uri="{BB962C8B-B14F-4D97-AF65-F5344CB8AC3E}">
        <p14:creationId xmlns:p14="http://schemas.microsoft.com/office/powerpoint/2010/main" val="39075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Cross-View Action Recognition via Joint Dictionary and 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4CE1A39-76B6-47AF-9F15-A6A62136C294}"/>
              </a:ext>
            </a:extLst>
          </p:cNvPr>
          <p:cNvSpPr txBox="1"/>
          <p:nvPr/>
        </p:nvSpPr>
        <p:spPr>
          <a:xfrm>
            <a:off x="1212322" y="2153651"/>
            <a:ext cx="190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View1- View2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39BF8E4-7463-4D99-96AC-99485999FB13}"/>
              </a:ext>
            </a:extLst>
          </p:cNvPr>
          <p:cNvSpPr txBox="1"/>
          <p:nvPr/>
        </p:nvSpPr>
        <p:spPr>
          <a:xfrm>
            <a:off x="5138237" y="2153651"/>
            <a:ext cx="190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View1- View3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A5C2C3-7CBC-4496-9B72-B3F1DBE3F964}"/>
              </a:ext>
            </a:extLst>
          </p:cNvPr>
          <p:cNvSpPr txBox="1"/>
          <p:nvPr/>
        </p:nvSpPr>
        <p:spPr>
          <a:xfrm>
            <a:off x="9231608" y="2153651"/>
            <a:ext cx="190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View2- View3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CD9A5AD-8C60-4668-8398-68AC41415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9" y="2522983"/>
            <a:ext cx="3802552" cy="3529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CA5DFD-0161-4BDD-BB44-17A47FCFB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83" y="2522983"/>
            <a:ext cx="3688624" cy="3529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BA02128-161A-4565-90F6-660B2A6E1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654" y="2526085"/>
            <a:ext cx="4134241" cy="3526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0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82BE96-C62F-4484-BBC7-1170DCCC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8E5674-B84A-4808-AF1E-B4FD4165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Learned common feature space based on generic transfer learning</a:t>
            </a:r>
          </a:p>
          <a:p>
            <a:r>
              <a:rPr lang="en-US" dirty="0"/>
              <a:t>Learned </a:t>
            </a:r>
            <a:r>
              <a:rPr lang="en-US" dirty="0" smtClean="0"/>
              <a:t>shared </a:t>
            </a:r>
            <a:r>
              <a:rPr lang="en-US" dirty="0"/>
              <a:t>view independent dictionaries</a:t>
            </a:r>
          </a:p>
          <a:p>
            <a:r>
              <a:rPr lang="en-US" dirty="0"/>
              <a:t>The joint learning paradigm demonstrated with appealing performance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Deep action representation: Two-stream Modeling, Trajectory-Pooled Deep-Convolutional Descriptors, etc.</a:t>
            </a:r>
          </a:p>
          <a:p>
            <a:pPr lvl="1"/>
            <a:r>
              <a:rPr lang="en-US" dirty="0"/>
              <a:t>Unknow testing categories: Zero Shot Learning</a:t>
            </a:r>
          </a:p>
          <a:p>
            <a:pPr lvl="1"/>
            <a:r>
              <a:rPr lang="en-US" dirty="0"/>
              <a:t>Compensating missing data: GAN modeling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2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330" y="27264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52849"/>
            <a:ext cx="2616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http://deepak-rathi.com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22181"/>
            <a:ext cx="2613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chetan-kumar.com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646" y="1263316"/>
            <a:ext cx="7216303" cy="5491247"/>
          </a:xfrm>
        </p:spPr>
        <p:txBody>
          <a:bodyPr>
            <a:normAutofit/>
          </a:bodyPr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Video surveillance systems</a:t>
            </a:r>
          </a:p>
          <a:p>
            <a:pPr lvl="1"/>
            <a:r>
              <a:rPr lang="en-US" dirty="0"/>
              <a:t>Human-computer interaction</a:t>
            </a:r>
          </a:p>
          <a:p>
            <a:pPr lvl="1"/>
            <a:r>
              <a:rPr lang="en-US" dirty="0"/>
              <a:t>Ambient assisted living </a:t>
            </a:r>
          </a:p>
          <a:p>
            <a:pPr lvl="1"/>
            <a:r>
              <a:rPr lang="en-US" dirty="0"/>
              <a:t>Entertainment</a:t>
            </a:r>
          </a:p>
          <a:p>
            <a:pPr lvl="1"/>
            <a:r>
              <a:rPr lang="en-US" dirty="0"/>
              <a:t>And more…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A39BDCA-959F-4CDF-AA00-7B74E5150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87" y="1127129"/>
            <a:ext cx="4706220" cy="37049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59D21321-44E0-4EC5-BB81-64415C7F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522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92EB09-6B85-4167-BFAF-39537965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D7CCBF-07B7-4E7B-B4D3-65EEF46C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Cross-view action recognition</a:t>
            </a:r>
          </a:p>
          <a:p>
            <a:pPr lvl="1">
              <a:defRPr/>
            </a:pPr>
            <a:r>
              <a:rPr lang="en-US" altLang="zh-CN" dirty="0"/>
              <a:t>From different views yet robust to view variation </a:t>
            </a:r>
          </a:p>
          <a:p>
            <a:pPr lvl="1">
              <a:defRPr/>
            </a:pPr>
            <a:r>
              <a:rPr lang="en-US" altLang="zh-CN" dirty="0"/>
              <a:t>Essential for human computer interaction, video retrieval, especially in activity monitoring in surveillance scenarios</a:t>
            </a:r>
            <a:endParaRPr lang="en-US" altLang="zh-CN" sz="2800" dirty="0"/>
          </a:p>
          <a:p>
            <a:r>
              <a:rPr lang="en-US" dirty="0"/>
              <a:t>Challenges </a:t>
            </a:r>
          </a:p>
          <a:p>
            <a:pPr lvl="1">
              <a:defRPr/>
            </a:pPr>
            <a:r>
              <a:rPr lang="en-US" dirty="0"/>
              <a:t>Same action looks quite different across views</a:t>
            </a:r>
          </a:p>
          <a:p>
            <a:pPr lvl="1">
              <a:defRPr/>
            </a:pPr>
            <a:r>
              <a:rPr lang="en-US" dirty="0"/>
              <a:t>Action recognition models learned from one view become less discriminative for recognition in another view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845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773" y="1438508"/>
            <a:ext cx="6609347" cy="5049842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Signals can be well approximated by linear combination of some basis or </a:t>
            </a:r>
            <a:r>
              <a:rPr lang="en-US" sz="3200" dirty="0">
                <a:solidFill>
                  <a:srgbClr val="FF0000"/>
                </a:solidFill>
              </a:rPr>
              <a:t>dictionary</a:t>
            </a:r>
          </a:p>
          <a:p>
            <a:r>
              <a:rPr lang="en-US" sz="3200" dirty="0"/>
              <a:t>Designing discriminative features requires new domain knowledge </a:t>
            </a:r>
          </a:p>
          <a:p>
            <a:r>
              <a:rPr lang="en-US" sz="3200" dirty="0"/>
              <a:t>Learning features from data itself to overcome limitations</a:t>
            </a:r>
          </a:p>
          <a:p>
            <a:r>
              <a:rPr lang="en-US" sz="3200" dirty="0"/>
              <a:t>However, performance degrades for cross-view action recognition</a:t>
            </a:r>
          </a:p>
          <a:p>
            <a:r>
              <a:rPr lang="en-US" sz="3200" dirty="0"/>
              <a:t>“</a:t>
            </a:r>
            <a:r>
              <a:rPr lang="en-US" sz="3200" dirty="0">
                <a:solidFill>
                  <a:srgbClr val="FF0000"/>
                </a:solidFill>
              </a:rPr>
              <a:t>what you see</a:t>
            </a:r>
            <a:r>
              <a:rPr lang="en-US" sz="3200" dirty="0"/>
              <a:t>” is different in another view “</a:t>
            </a:r>
            <a:r>
              <a:rPr lang="en-US" sz="3200" dirty="0">
                <a:solidFill>
                  <a:srgbClr val="FF0000"/>
                </a:solidFill>
              </a:rPr>
              <a:t>what you recognize</a:t>
            </a:r>
            <a:r>
              <a:rPr lang="en-US" sz="3200" dirty="0"/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63AC664-FE63-4C58-BFCA-7A975B9766D3}"/>
              </a:ext>
            </a:extLst>
          </p:cNvPr>
          <p:cNvSpPr txBox="1"/>
          <p:nvPr/>
        </p:nvSpPr>
        <p:spPr>
          <a:xfrm>
            <a:off x="7710037" y="1242652"/>
            <a:ext cx="388515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[J. Wright, TPAMI.2008, Yu Huang 2013]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3188D46-C6E5-4EEE-A25B-9216E2245A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65" y="1661152"/>
            <a:ext cx="3078177" cy="11455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CA7E5051-8E01-4C32-A5AE-0D482EDE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 Distilling: Dictionary Learning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C7DFA1-EEFF-4A70-9994-DFC1F87C8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22" y="2715413"/>
            <a:ext cx="4628191" cy="3643527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AC272BE0-D47C-4918-BD7F-19BF9E468EC7}"/>
              </a:ext>
            </a:extLst>
          </p:cNvPr>
          <p:cNvSpPr/>
          <p:nvPr/>
        </p:nvSpPr>
        <p:spPr>
          <a:xfrm>
            <a:off x="11162371" y="2509024"/>
            <a:ext cx="560874" cy="2051825"/>
          </a:xfrm>
          <a:custGeom>
            <a:avLst/>
            <a:gdLst>
              <a:gd name="connsiteX0" fmla="*/ 0 w 560874"/>
              <a:gd name="connsiteY0" fmla="*/ 0 h 2051825"/>
              <a:gd name="connsiteX1" fmla="*/ 557561 w 560874"/>
              <a:gd name="connsiteY1" fmla="*/ 869796 h 2051825"/>
              <a:gd name="connsiteX2" fmla="*/ 189570 w 560874"/>
              <a:gd name="connsiteY2" fmla="*/ 2051825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874" h="2051825">
                <a:moveTo>
                  <a:pt x="0" y="0"/>
                </a:moveTo>
                <a:cubicBezTo>
                  <a:pt x="262983" y="263912"/>
                  <a:pt x="525966" y="527825"/>
                  <a:pt x="557561" y="869796"/>
                </a:cubicBezTo>
                <a:cubicBezTo>
                  <a:pt x="589156" y="1211767"/>
                  <a:pt x="389363" y="1631796"/>
                  <a:pt x="189570" y="205182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DBD8F03-E336-4D9F-84A1-DE58113A4A18}"/>
              </a:ext>
            </a:extLst>
          </p:cNvPr>
          <p:cNvSpPr txBox="1"/>
          <p:nvPr/>
        </p:nvSpPr>
        <p:spPr>
          <a:xfrm>
            <a:off x="11162371" y="3256155"/>
            <a:ext cx="946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??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2B68687A-2E31-463B-A54E-F37BB32958B8}"/>
              </a:ext>
            </a:extLst>
          </p:cNvPr>
          <p:cNvSpPr/>
          <p:nvPr/>
        </p:nvSpPr>
        <p:spPr>
          <a:xfrm flipH="1">
            <a:off x="7747128" y="2522629"/>
            <a:ext cx="560874" cy="2051825"/>
          </a:xfrm>
          <a:custGeom>
            <a:avLst/>
            <a:gdLst>
              <a:gd name="connsiteX0" fmla="*/ 0 w 560874"/>
              <a:gd name="connsiteY0" fmla="*/ 0 h 2051825"/>
              <a:gd name="connsiteX1" fmla="*/ 557561 w 560874"/>
              <a:gd name="connsiteY1" fmla="*/ 869796 h 2051825"/>
              <a:gd name="connsiteX2" fmla="*/ 189570 w 560874"/>
              <a:gd name="connsiteY2" fmla="*/ 2051825 h 205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874" h="2051825">
                <a:moveTo>
                  <a:pt x="0" y="0"/>
                </a:moveTo>
                <a:cubicBezTo>
                  <a:pt x="262983" y="263912"/>
                  <a:pt x="525966" y="527825"/>
                  <a:pt x="557561" y="869796"/>
                </a:cubicBezTo>
                <a:cubicBezTo>
                  <a:pt x="589156" y="1211767"/>
                  <a:pt x="389363" y="1631796"/>
                  <a:pt x="189570" y="205182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39FD877-357C-4185-980D-3B4F27F84DED}"/>
              </a:ext>
            </a:extLst>
          </p:cNvPr>
          <p:cNvSpPr txBox="1"/>
          <p:nvPr/>
        </p:nvSpPr>
        <p:spPr>
          <a:xfrm>
            <a:off x="7754966" y="3378654"/>
            <a:ext cx="946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2104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1F7E19-9705-43D7-8232-738439E59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94" y="1344650"/>
            <a:ext cx="4858653" cy="5056149"/>
          </a:xfrm>
        </p:spPr>
        <p:txBody>
          <a:bodyPr>
            <a:normAutofit/>
          </a:bodyPr>
          <a:lstStyle/>
          <a:p>
            <a:r>
              <a:rPr lang="en-US" sz="2400" dirty="0"/>
              <a:t>ML needs sufficient and dedicated training data. If not, it leads to worse performance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Transfer learning </a:t>
            </a:r>
            <a:r>
              <a:rPr lang="en-US" sz="2400" dirty="0"/>
              <a:t>aims to help to improve the learning of target predictive function using the source knowledge</a:t>
            </a:r>
          </a:p>
          <a:p>
            <a:r>
              <a:rPr lang="en-US" sz="2400" dirty="0"/>
              <a:t>How?? Apply the existing learning model to new or shifted domain. </a:t>
            </a:r>
            <a:r>
              <a:rPr lang="en-US" sz="2400" b="1" dirty="0">
                <a:solidFill>
                  <a:srgbClr val="FF0000"/>
                </a:solidFill>
              </a:rPr>
              <a:t>Need model adaptation</a:t>
            </a:r>
            <a:r>
              <a:rPr lang="en-US" sz="2400" dirty="0"/>
              <a:t>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926EBCC-8EC3-4558-B20C-D323C072AE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53" y="1143929"/>
            <a:ext cx="6526072" cy="3126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3AB666B-848C-411A-BAB0-21C107D1A2CA}"/>
              </a:ext>
            </a:extLst>
          </p:cNvPr>
          <p:cNvSpPr txBox="1"/>
          <p:nvPr/>
        </p:nvSpPr>
        <p:spPr>
          <a:xfrm>
            <a:off x="7880815" y="4364978"/>
            <a:ext cx="242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[Pan et al. , TKDE2009]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E25123-2811-4C99-889D-B7727277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Bridge the Knowledge Gap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3E5EA61-3879-435E-926B-B1E061D51DDA}"/>
              </a:ext>
            </a:extLst>
          </p:cNvPr>
          <p:cNvSpPr/>
          <p:nvPr/>
        </p:nvSpPr>
        <p:spPr>
          <a:xfrm>
            <a:off x="5339147" y="5521146"/>
            <a:ext cx="6659011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Options: Bring source and target into a common subspace to account for distribution divergency or feature space changes</a:t>
            </a:r>
          </a:p>
        </p:txBody>
      </p:sp>
    </p:spTree>
    <p:extLst>
      <p:ext uri="{BB962C8B-B14F-4D97-AF65-F5344CB8AC3E}">
        <p14:creationId xmlns:p14="http://schemas.microsoft.com/office/powerpoint/2010/main" val="214066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06" y="26461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Methodology </a:t>
            </a:r>
          </a:p>
        </p:txBody>
      </p:sp>
    </p:spTree>
    <p:extLst>
      <p:ext uri="{BB962C8B-B14F-4D97-AF65-F5344CB8AC3E}">
        <p14:creationId xmlns:p14="http://schemas.microsoft.com/office/powerpoint/2010/main" val="234119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32" y="1397668"/>
            <a:ext cx="8786535" cy="49955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4FEB2279-23DC-4B5A-9BBD-A4CF00E8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Overview</a:t>
            </a:r>
          </a:p>
        </p:txBody>
      </p:sp>
    </p:spTree>
    <p:extLst>
      <p:ext uri="{BB962C8B-B14F-4D97-AF65-F5344CB8AC3E}">
        <p14:creationId xmlns:p14="http://schemas.microsoft.com/office/powerpoint/2010/main" val="191879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5" y="1021552"/>
            <a:ext cx="10515600" cy="3278219"/>
          </a:xfrm>
        </p:spPr>
        <p:txBody>
          <a:bodyPr>
            <a:normAutofit/>
          </a:bodyPr>
          <a:lstStyle/>
          <a:p>
            <a:r>
              <a:rPr lang="en-US" dirty="0"/>
              <a:t>Three Major Steps</a:t>
            </a:r>
          </a:p>
          <a:p>
            <a:pPr lvl="1"/>
            <a:r>
              <a:rPr lang="en-US" dirty="0"/>
              <a:t>Feature Extraction and Codebook Generation</a:t>
            </a:r>
          </a:p>
          <a:p>
            <a:pPr lvl="2"/>
            <a:r>
              <a:rPr lang="en-US" dirty="0"/>
              <a:t>Improved Dense Trajectories is used for feature extraction </a:t>
            </a:r>
          </a:p>
          <a:p>
            <a:pPr lvl="2"/>
            <a:r>
              <a:rPr lang="en-US" dirty="0"/>
              <a:t>Fisher Vectors for visual vocabularies 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Dictionary Learning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xmlns="" id="{9020BF74-6773-4248-BEED-442079B06120}"/>
              </a:ext>
            </a:extLst>
          </p:cNvPr>
          <p:cNvSpPr/>
          <p:nvPr/>
        </p:nvSpPr>
        <p:spPr>
          <a:xfrm>
            <a:off x="3907492" y="3202399"/>
            <a:ext cx="228798" cy="620593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A9D95C4-A3F4-404A-9F5C-4FAF1684B627}"/>
              </a:ext>
            </a:extLst>
          </p:cNvPr>
          <p:cNvSpPr txBox="1"/>
          <p:nvPr/>
        </p:nvSpPr>
        <p:spPr>
          <a:xfrm>
            <a:off x="4258510" y="3328029"/>
            <a:ext cx="2688266" cy="369332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Jointly Learning</a:t>
            </a:r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643" y="4129537"/>
            <a:ext cx="6363115" cy="2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demo_iccv13">
            <a:hlinkClick r:id="" action="ppaction://media"/>
            <a:extLst>
              <a:ext uri="{FF2B5EF4-FFF2-40B4-BE49-F238E27FC236}">
                <a16:creationId xmlns:a16="http://schemas.microsoft.com/office/drawing/2014/main" xmlns="" id="{DE6E3771-8D61-4A36-9FC7-3FEA5301D7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0671" y="4265505"/>
            <a:ext cx="4503749" cy="24883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27719" y="6535662"/>
            <a:ext cx="422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[Wang et al. , CVPR2011, Wang et al. 2013]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70272" y="4265505"/>
            <a:ext cx="2436269" cy="2353477"/>
            <a:chOff x="8323176" y="3637506"/>
            <a:chExt cx="2619480" cy="217229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65"/>
            <a:stretch/>
          </p:blipFill>
          <p:spPr>
            <a:xfrm>
              <a:off x="8323176" y="3637506"/>
              <a:ext cx="2619480" cy="180296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64581" y="5440470"/>
              <a:ext cx="1185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GMM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390635" y="4299771"/>
            <a:ext cx="2444498" cy="2289189"/>
            <a:chOff x="8282983" y="1464226"/>
            <a:chExt cx="2699866" cy="209288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983" y="1464226"/>
              <a:ext cx="2699866" cy="184708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829051" y="3185459"/>
              <a:ext cx="1691576" cy="37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Fisher Vector</a:t>
              </a: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92AD3F5D-27B6-4495-B748-F2FD8AA20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531671"/>
              </p:ext>
            </p:extLst>
          </p:nvPr>
        </p:nvGraphicFramePr>
        <p:xfrm>
          <a:off x="8966007" y="1441506"/>
          <a:ext cx="3085459" cy="2008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2506717B-05BE-4126-9F70-1BA6BD9CE0AD}"/>
              </a:ext>
            </a:extLst>
          </p:cNvPr>
          <p:cNvSpPr/>
          <p:nvPr/>
        </p:nvSpPr>
        <p:spPr>
          <a:xfrm>
            <a:off x="8025473" y="2187238"/>
            <a:ext cx="551388" cy="330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1447952F-BC44-450F-8688-107B93AC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of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5598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0" grpId="0" animBg="1"/>
      <p:bldP spid="21" grpId="0" animBg="1"/>
      <p:bldP spid="4" grpId="0"/>
      <p:bldP spid="4" grpId="1"/>
      <p:bldGraphic spid="5" grpId="0">
        <p:bldAsOne/>
      </p:bldGraphic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</TotalTime>
  <Words>926</Words>
  <Application>Microsoft Office PowerPoint</Application>
  <PresentationFormat>Widescreen</PresentationFormat>
  <Paragraphs>213</Paragraphs>
  <Slides>27</Slides>
  <Notes>9</Notes>
  <HiddenSlides>1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Roboto</vt:lpstr>
      <vt:lpstr>等线</vt:lpstr>
      <vt:lpstr>等线 Light</vt:lpstr>
      <vt:lpstr>Office Theme</vt:lpstr>
      <vt:lpstr>Cross-View Action Recognition via Joint Dictionary and Transfer Learning </vt:lpstr>
      <vt:lpstr>Outline</vt:lpstr>
      <vt:lpstr>Background</vt:lpstr>
      <vt:lpstr>Background</vt:lpstr>
      <vt:lpstr>Knowledge Distilling: Dictionary Learning </vt:lpstr>
      <vt:lpstr>Bridge the Knowledge Gap</vt:lpstr>
      <vt:lpstr>Methodology </vt:lpstr>
      <vt:lpstr>Framework Overview</vt:lpstr>
      <vt:lpstr>Pipeline of Feature Engineering</vt:lpstr>
      <vt:lpstr>Joint Learning Paradigm</vt:lpstr>
      <vt:lpstr>Joint Learning Paradigm</vt:lpstr>
      <vt:lpstr>Sparse Coding Revisit</vt:lpstr>
      <vt:lpstr>Low-rank Shared Dictionary</vt:lpstr>
      <vt:lpstr>Joint Dictionary and Transfer Learning </vt:lpstr>
      <vt:lpstr>A Glare of Transfer Subspace Learning</vt:lpstr>
      <vt:lpstr>Experiments</vt:lpstr>
      <vt:lpstr>Dataset Pre-processing</vt:lpstr>
      <vt:lpstr>PowerPoint Presentation</vt:lpstr>
      <vt:lpstr>Experiment Setup</vt:lpstr>
      <vt:lpstr>Results</vt:lpstr>
      <vt:lpstr>Cross-View Action Recognition w/o and w/ Transfer Learning</vt:lpstr>
      <vt:lpstr>Cross-View Action Recognition with Dictionary Learning</vt:lpstr>
      <vt:lpstr>Cross-View Action Recognition via Joint Dictionary and Transfer Learning</vt:lpstr>
      <vt:lpstr>Cross-View Action Recognition via Joint Dictionary and Transfer Learning</vt:lpstr>
      <vt:lpstr>Cross-View Action Recognition via Joint Dictionary and Transfer Learning</vt:lpstr>
      <vt:lpstr>Conclusions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Cross-View Action Recognition via Joint Dictionary and Transfer Learning</dc:title>
  <dc:creator>Deepak Kumar</dc:creator>
  <cp:lastModifiedBy>deepak kumar</cp:lastModifiedBy>
  <cp:revision>246</cp:revision>
  <dcterms:created xsi:type="dcterms:W3CDTF">2018-08-31T16:14:28Z</dcterms:created>
  <dcterms:modified xsi:type="dcterms:W3CDTF">2018-11-26T01:46:30Z</dcterms:modified>
</cp:coreProperties>
</file>